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5" r:id="rId20"/>
    <p:sldId id="275" r:id="rId21"/>
    <p:sldId id="276" r:id="rId22"/>
    <p:sldId id="277" r:id="rId23"/>
    <p:sldId id="280" r:id="rId24"/>
    <p:sldId id="279"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1F05A2-E1B8-BD45-BE0E-FCAA80514D32}" type="datetimeFigureOut">
              <a:rPr lang="en-US" smtClean="0"/>
              <a:pPr/>
              <a:t>11/20/2015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07E431-D243-2F42-AFF0-9BD0714D68F8}" type="slidenum">
              <a:rPr lang="en-US" smtClean="0"/>
              <a:pPr/>
              <a:t>‹#›</a:t>
            </a:fld>
            <a:endParaRPr lang="en-US"/>
          </a:p>
        </p:txBody>
      </p:sp>
    </p:spTree>
    <p:extLst>
      <p:ext uri="{BB962C8B-B14F-4D97-AF65-F5344CB8AC3E}">
        <p14:creationId xmlns:p14="http://schemas.microsoft.com/office/powerpoint/2010/main" val="722436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88EC6-1609-BB42-A427-3F08EBBDB98C}" type="datetimeFigureOut">
              <a:rPr lang="en-US" smtClean="0"/>
              <a:pPr/>
              <a:t>11/20/2015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37B3C-F5F0-7946-A77B-A0BFAB93B6F8}" type="slidenum">
              <a:rPr lang="en-US" smtClean="0"/>
              <a:pPr/>
              <a:t>‹#›</a:t>
            </a:fld>
            <a:endParaRPr lang="en-US"/>
          </a:p>
        </p:txBody>
      </p:sp>
    </p:spTree>
    <p:extLst>
      <p:ext uri="{BB962C8B-B14F-4D97-AF65-F5344CB8AC3E}">
        <p14:creationId xmlns:p14="http://schemas.microsoft.com/office/powerpoint/2010/main" val="23324790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October 2015</a:t>
            </a:r>
            <a:endParaRPr lang="en-US"/>
          </a:p>
        </p:txBody>
      </p:sp>
      <p:sp>
        <p:nvSpPr>
          <p:cNvPr id="6" name="Footer Placeholder 5"/>
          <p:cNvSpPr>
            <a:spLocks noGrp="1"/>
          </p:cNvSpPr>
          <p:nvPr>
            <p:ph type="ftr" sz="quarter" idx="11"/>
          </p:nvPr>
        </p:nvSpPr>
        <p:spPr/>
        <p:txBody>
          <a:bodyPr/>
          <a:lstStyle/>
          <a:p>
            <a:r>
              <a:rPr lang="en-US" smtClean="0"/>
              <a:t>Fraud - (or the “F” word) </a:t>
            </a:r>
            <a:endParaRPr lang="en-US"/>
          </a:p>
        </p:txBody>
      </p:sp>
      <p:sp>
        <p:nvSpPr>
          <p:cNvPr id="7" name="Slide Number Placeholder 6"/>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October 2015</a:t>
            </a:r>
            <a:endParaRPr lang="en-US"/>
          </a:p>
        </p:txBody>
      </p:sp>
      <p:sp>
        <p:nvSpPr>
          <p:cNvPr id="8" name="Footer Placeholder 7"/>
          <p:cNvSpPr>
            <a:spLocks noGrp="1"/>
          </p:cNvSpPr>
          <p:nvPr>
            <p:ph type="ftr" sz="quarter" idx="11"/>
          </p:nvPr>
        </p:nvSpPr>
        <p:spPr/>
        <p:txBody>
          <a:bodyPr/>
          <a:lstStyle/>
          <a:p>
            <a:r>
              <a:rPr lang="en-US" smtClean="0"/>
              <a:t>Fraud - (or the “F” word) </a:t>
            </a:r>
            <a:endParaRPr lang="en-US"/>
          </a:p>
        </p:txBody>
      </p:sp>
      <p:sp>
        <p:nvSpPr>
          <p:cNvPr id="9" name="Slide Number Placeholder 8"/>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2015</a:t>
            </a:r>
            <a:endParaRPr lang="en-US"/>
          </a:p>
        </p:txBody>
      </p:sp>
      <p:sp>
        <p:nvSpPr>
          <p:cNvPr id="4" name="Footer Placeholder 3"/>
          <p:cNvSpPr>
            <a:spLocks noGrp="1"/>
          </p:cNvSpPr>
          <p:nvPr>
            <p:ph type="ftr" sz="quarter" idx="11"/>
          </p:nvPr>
        </p:nvSpPr>
        <p:spPr/>
        <p:txBody>
          <a:bodyPr/>
          <a:lstStyle/>
          <a:p>
            <a:r>
              <a:rPr lang="en-US" smtClean="0"/>
              <a:t>Fraud - (or the “F” word) </a:t>
            </a:r>
            <a:endParaRPr lang="en-US"/>
          </a:p>
        </p:txBody>
      </p:sp>
      <p:sp>
        <p:nvSpPr>
          <p:cNvPr id="5" name="Slide Number Placeholder 4"/>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2015</a:t>
            </a:r>
            <a:endParaRPr lang="en-US"/>
          </a:p>
        </p:txBody>
      </p:sp>
      <p:sp>
        <p:nvSpPr>
          <p:cNvPr id="3" name="Footer Placeholder 2"/>
          <p:cNvSpPr>
            <a:spLocks noGrp="1"/>
          </p:cNvSpPr>
          <p:nvPr>
            <p:ph type="ftr" sz="quarter" idx="11"/>
          </p:nvPr>
        </p:nvSpPr>
        <p:spPr/>
        <p:txBody>
          <a:bodyPr/>
          <a:lstStyle/>
          <a:p>
            <a:r>
              <a:rPr lang="en-US" smtClean="0"/>
              <a:t>Fraud - (or the “F” word) </a:t>
            </a:r>
            <a:endParaRPr lang="en-US"/>
          </a:p>
        </p:txBody>
      </p:sp>
      <p:sp>
        <p:nvSpPr>
          <p:cNvPr id="4" name="Slide Number Placeholder 3"/>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2015</a:t>
            </a:r>
            <a:endParaRPr lang="en-US"/>
          </a:p>
        </p:txBody>
      </p:sp>
      <p:sp>
        <p:nvSpPr>
          <p:cNvPr id="6" name="Footer Placeholder 5"/>
          <p:cNvSpPr>
            <a:spLocks noGrp="1"/>
          </p:cNvSpPr>
          <p:nvPr>
            <p:ph type="ftr" sz="quarter" idx="11"/>
          </p:nvPr>
        </p:nvSpPr>
        <p:spPr/>
        <p:txBody>
          <a:bodyPr/>
          <a:lstStyle/>
          <a:p>
            <a:r>
              <a:rPr lang="en-US" smtClean="0"/>
              <a:t>Fraud - (or the “F” word) </a:t>
            </a:r>
            <a:endParaRPr lang="en-US"/>
          </a:p>
        </p:txBody>
      </p:sp>
      <p:sp>
        <p:nvSpPr>
          <p:cNvPr id="7" name="Slide Number Placeholder 6"/>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2015</a:t>
            </a:r>
            <a:endParaRPr lang="en-US"/>
          </a:p>
        </p:txBody>
      </p:sp>
      <p:sp>
        <p:nvSpPr>
          <p:cNvPr id="6" name="Footer Placeholder 5"/>
          <p:cNvSpPr>
            <a:spLocks noGrp="1"/>
          </p:cNvSpPr>
          <p:nvPr>
            <p:ph type="ftr" sz="quarter" idx="11"/>
          </p:nvPr>
        </p:nvSpPr>
        <p:spPr/>
        <p:txBody>
          <a:bodyPr/>
          <a:lstStyle/>
          <a:p>
            <a:r>
              <a:rPr lang="en-US" smtClean="0"/>
              <a:t>Fraud - (or the “F” word) </a:t>
            </a:r>
            <a:endParaRPr lang="en-US"/>
          </a:p>
        </p:txBody>
      </p:sp>
      <p:sp>
        <p:nvSpPr>
          <p:cNvPr id="7" name="Slide Number Placeholder 6"/>
          <p:cNvSpPr>
            <a:spLocks noGrp="1"/>
          </p:cNvSpPr>
          <p:nvPr>
            <p:ph type="sldNum" sz="quarter" idx="12"/>
          </p:nvPr>
        </p:nvSpPr>
        <p:spPr/>
        <p:txBody>
          <a:bodyPr/>
          <a:lstStyle/>
          <a:p>
            <a:fld id="{5F5367F7-5487-A046-B746-B3285936C2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Fraud - (or the “F” word)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367F7-5487-A046-B746-B3285936C2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juredfederalworker.com/uploads/PDF/FS_Appellan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njuredfederalworker.com/uploads/PDF/FS_Appellant.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njuredfederalworker.com/uploads/PDF/FS_Appellan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njuredfederalworker.com/uploads/PDF/FS_Appellan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www.injuredfederalworke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Fraud - (or the “F” word)</a:t>
            </a:r>
            <a:r>
              <a:rPr lang="en-US" dirty="0" smtClean="0"/>
              <a:t> </a:t>
            </a:r>
            <a:endParaRPr lang="en-US" dirty="0"/>
          </a:p>
        </p:txBody>
      </p:sp>
      <p:sp>
        <p:nvSpPr>
          <p:cNvPr id="3" name="Subtitle 2"/>
          <p:cNvSpPr>
            <a:spLocks noGrp="1"/>
          </p:cNvSpPr>
          <p:nvPr>
            <p:ph type="subTitle" idx="1"/>
          </p:nvPr>
        </p:nvSpPr>
        <p:spPr>
          <a:xfrm>
            <a:off x="2273300" y="4191000"/>
            <a:ext cx="4889500" cy="1447800"/>
          </a:xfrm>
        </p:spPr>
        <p:txBody>
          <a:bodyPr/>
          <a:lstStyle/>
          <a:p>
            <a:r>
              <a:rPr lang="en-US" sz="2600" dirty="0">
                <a:solidFill>
                  <a:schemeClr val="bg1">
                    <a:lumMod val="50000"/>
                  </a:schemeClr>
                </a:solidFill>
              </a:rPr>
              <a:t>False statement or fraud to obtain Federal employee’s compensation</a:t>
            </a:r>
          </a:p>
          <a:p>
            <a:endParaRPr lang="en-US"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Slide Number Placeholder 4"/>
          <p:cNvSpPr>
            <a:spLocks noGrp="1"/>
          </p:cNvSpPr>
          <p:nvPr>
            <p:ph type="sldNum" sz="quarter" idx="12"/>
          </p:nvPr>
        </p:nvSpPr>
        <p:spPr/>
        <p:txBody>
          <a:bodyPr/>
          <a:lstStyle/>
          <a:p>
            <a:fld id="{5F5367F7-5487-A046-B746-B3285936C291}"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Fraud - (or the “F” word) </a:t>
            </a:r>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rcRect r="64526"/>
          <a:stretch>
            <a:fillRect/>
          </a:stretch>
        </p:blipFill>
        <p:spPr>
          <a:xfrm>
            <a:off x="2273300" y="381000"/>
            <a:ext cx="4279900" cy="1435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t>Investigatory Process</a:t>
            </a:r>
            <a:endParaRPr lang="en-US" sz="4000" b="1" dirty="0"/>
          </a:p>
        </p:txBody>
      </p:sp>
      <p:sp>
        <p:nvSpPr>
          <p:cNvPr id="3" name="Content Placeholder 2"/>
          <p:cNvSpPr>
            <a:spLocks noGrp="1"/>
          </p:cNvSpPr>
          <p:nvPr>
            <p:ph idx="1"/>
          </p:nvPr>
        </p:nvSpPr>
        <p:spPr>
          <a:xfrm>
            <a:off x="457200" y="1600200"/>
            <a:ext cx="8229600" cy="4525963"/>
          </a:xfrm>
        </p:spPr>
        <p:txBody>
          <a:bodyPr>
            <a:normAutofit/>
          </a:bodyPr>
          <a:lstStyle/>
          <a:p>
            <a:pPr lvl="0"/>
            <a:r>
              <a:rPr lang="en-US" sz="2400" dirty="0" smtClean="0"/>
              <a:t>In carrying out fraud investigations, agencies, and, by extension, the Office of Workers’ Compensation Programs, have to safeguard the employees’ rights and ensure that the proper procedures are followed when obtaining medical evidence.  For example, agencies are not permitted to contact an employees’ physician by telephone or personal visit. </a:t>
            </a:r>
          </a:p>
          <a:p>
            <a:endParaRPr lang="en-US" sz="1800"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10</a:t>
            </a:fld>
            <a:endParaRPr lang="en-US"/>
          </a:p>
        </p:txBody>
      </p:sp>
      <p:pic>
        <p:nvPicPr>
          <p:cNvPr id="7" name="Picture 6"/>
          <p:cNvPicPr>
            <a:picLocks noChangeAspect="1"/>
          </p:cNvPicPr>
          <p:nvPr/>
        </p:nvPicPr>
        <p:blipFill>
          <a:blip r:embed="rId2"/>
          <a:stretch>
            <a:fillRect/>
          </a:stretch>
        </p:blipFill>
        <p:spPr>
          <a:xfrm>
            <a:off x="3505200" y="4084637"/>
            <a:ext cx="1961314" cy="1935163"/>
          </a:xfrm>
          <a:prstGeom prst="rect">
            <a:avLst/>
          </a:prstGeom>
        </p:spPr>
      </p:pic>
      <p:sp>
        <p:nvSpPr>
          <p:cNvPr id="8" name="Rectangle 7"/>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4000" b="1" dirty="0" smtClean="0"/>
              <a:t/>
            </a:r>
            <a:br>
              <a:rPr lang="en-US" sz="4000" b="1" dirty="0" smtClean="0"/>
            </a:br>
            <a:r>
              <a:rPr lang="en-US" sz="4444" b="1" dirty="0" smtClean="0"/>
              <a:t>Subpoena</a:t>
            </a:r>
            <a:r>
              <a:rPr lang="en-US" sz="4000" b="1" dirty="0" smtClean="0"/>
              <a:t> </a:t>
            </a:r>
            <a:r>
              <a:rPr lang="en-US" sz="2000" dirty="0" smtClean="0"/>
              <a:t>(despite no litigation pending):</a:t>
            </a:r>
            <a:br>
              <a:rPr lang="en-US" sz="2000" dirty="0" smtClean="0"/>
            </a:br>
            <a:r>
              <a:rPr lang="en-US" sz="4000" b="1" dirty="0" smtClean="0"/>
              <a:t> </a:t>
            </a:r>
            <a:endParaRPr lang="en-US" sz="4000" b="1" dirty="0"/>
          </a:p>
        </p:txBody>
      </p:sp>
      <p:sp>
        <p:nvSpPr>
          <p:cNvPr id="3" name="Content Placeholder 2"/>
          <p:cNvSpPr>
            <a:spLocks noGrp="1"/>
          </p:cNvSpPr>
          <p:nvPr>
            <p:ph idx="1"/>
          </p:nvPr>
        </p:nvSpPr>
        <p:spPr/>
        <p:txBody>
          <a:bodyPr>
            <a:normAutofit/>
          </a:bodyPr>
          <a:lstStyle/>
          <a:p>
            <a:pPr lvl="0"/>
            <a:r>
              <a:rPr lang="en-US" sz="2400" dirty="0" smtClean="0"/>
              <a:t>Commanded to produce all requested information</a:t>
            </a:r>
          </a:p>
          <a:p>
            <a:pPr lvl="0">
              <a:buNone/>
            </a:pPr>
            <a:endParaRPr lang="en-US" sz="2400" dirty="0" smtClean="0"/>
          </a:p>
          <a:p>
            <a:pPr lvl="0"/>
            <a:r>
              <a:rPr lang="en-US" sz="2400" dirty="0" smtClean="0"/>
              <a:t>Deliver all documentation pertaining to OWCP claim</a:t>
            </a:r>
            <a:br>
              <a:rPr lang="en-US" sz="2400" dirty="0" smtClean="0"/>
            </a:br>
            <a:r>
              <a:rPr lang="en-US" sz="2400" dirty="0" smtClean="0"/>
              <a:t>Please also provide every document pertaining to this injury</a:t>
            </a:r>
          </a:p>
          <a:p>
            <a:pPr>
              <a:buNone/>
            </a:pPr>
            <a:r>
              <a:rPr lang="en-US" sz="2400" dirty="0" smtClean="0"/>
              <a:t> </a:t>
            </a:r>
          </a:p>
          <a:p>
            <a:pPr lvl="0"/>
            <a:r>
              <a:rPr lang="en-US" sz="2400" dirty="0" smtClean="0"/>
              <a:t>Such information is necessary in the performance of the responsibility of the Inspector General under the Inspector General Act of 1978</a:t>
            </a:r>
          </a:p>
          <a:p>
            <a:endParaRPr lang="en-US" sz="1800"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11</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t>Red Flags </a:t>
            </a:r>
            <a:endParaRPr lang="en-US" sz="4000" b="1" dirty="0"/>
          </a:p>
        </p:txBody>
      </p:sp>
      <p:sp>
        <p:nvSpPr>
          <p:cNvPr id="3" name="Content Placeholder 2"/>
          <p:cNvSpPr>
            <a:spLocks noGrp="1"/>
          </p:cNvSpPr>
          <p:nvPr>
            <p:ph idx="1"/>
          </p:nvPr>
        </p:nvSpPr>
        <p:spPr>
          <a:xfrm>
            <a:off x="457200" y="1417638"/>
            <a:ext cx="8382000" cy="4708525"/>
          </a:xfrm>
        </p:spPr>
        <p:txBody>
          <a:bodyPr>
            <a:normAutofit/>
          </a:bodyPr>
          <a:lstStyle/>
          <a:p>
            <a:pPr lvl="0"/>
            <a:r>
              <a:rPr lang="en-US" sz="1800" dirty="0" smtClean="0"/>
              <a:t>Abuse of sick leave; out of sick/annual leave; recent denial of leave requests.</a:t>
            </a:r>
          </a:p>
          <a:p>
            <a:pPr lvl="0"/>
            <a:r>
              <a:rPr lang="en-US" sz="1800" dirty="0" smtClean="0"/>
              <a:t>History of claims or injuries.</a:t>
            </a:r>
          </a:p>
          <a:p>
            <a:pPr lvl="0"/>
            <a:r>
              <a:rPr lang="en-US" sz="1800" dirty="0" smtClean="0"/>
              <a:t>History of poor performance/disciplinary problems.</a:t>
            </a:r>
          </a:p>
          <a:p>
            <a:pPr lvl="0"/>
            <a:r>
              <a:rPr lang="en-US" sz="1800" dirty="0" smtClean="0"/>
              <a:t>Moonlighting in part-time job/professions.</a:t>
            </a:r>
          </a:p>
          <a:p>
            <a:pPr lvl="0"/>
            <a:r>
              <a:rPr lang="en-US" sz="1800" dirty="0" smtClean="0"/>
              <a:t>Personal pressures, divorce, financial problems, serious illness or death in family.</a:t>
            </a:r>
          </a:p>
          <a:p>
            <a:pPr lvl="0"/>
            <a:r>
              <a:rPr lang="en-US" sz="1800" dirty="0" smtClean="0"/>
              <a:t>Pending or nearing change in employment status</a:t>
            </a:r>
          </a:p>
          <a:p>
            <a:pPr lvl="0"/>
            <a:r>
              <a:rPr lang="en-US" sz="1800" dirty="0" smtClean="0"/>
              <a:t>A soft-tissue injury with recovery time that appears too long for the nature of injury.</a:t>
            </a:r>
          </a:p>
          <a:p>
            <a:pPr lvl="0"/>
            <a:r>
              <a:rPr lang="en-US" sz="1800" dirty="0" smtClean="0"/>
              <a:t>Failure to immediately report the injury or seek appropriate medical help.</a:t>
            </a:r>
          </a:p>
          <a:p>
            <a:pPr lvl="0"/>
            <a:r>
              <a:rPr lang="en-US" sz="1800" dirty="0" smtClean="0"/>
              <a:t>Medication use that is inconsistent with injury.</a:t>
            </a:r>
          </a:p>
          <a:p>
            <a:pPr lvl="0"/>
            <a:r>
              <a:rPr lang="en-US" sz="1800" dirty="0" smtClean="0"/>
              <a:t>Injury occurring away from claimant’s regular worksite.</a:t>
            </a:r>
          </a:p>
          <a:p>
            <a:pPr lvl="0"/>
            <a:r>
              <a:rPr lang="en-US" sz="1800" dirty="0" smtClean="0"/>
              <a:t>Details provided by claimant are vague, rambling or complicated.</a:t>
            </a:r>
          </a:p>
          <a:p>
            <a:pPr lvl="0"/>
            <a:r>
              <a:rPr lang="en-US" sz="1800" dirty="0" smtClean="0"/>
              <a:t>Claimant very slow in responding to requested information</a:t>
            </a:r>
          </a:p>
          <a:p>
            <a:pPr lvl="0"/>
            <a:r>
              <a:rPr lang="en-US" sz="1800" dirty="0" smtClean="0"/>
              <a:t>Claimant never at home or cannot come to phone when called.</a:t>
            </a:r>
          </a:p>
          <a:p>
            <a:pPr lvl="0"/>
            <a:r>
              <a:rPr lang="en-US" sz="1800" dirty="0" smtClean="0"/>
              <a:t>Claimant moves after claim approved.</a:t>
            </a:r>
          </a:p>
          <a:p>
            <a:endParaRPr lang="en-US" sz="1800"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12</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t>HIPPA</a:t>
            </a:r>
            <a:r>
              <a:rPr lang="en-US" sz="4000" dirty="0" smtClean="0"/>
              <a:t> </a:t>
            </a:r>
            <a:endParaRPr lang="en-US" sz="4000" b="1" dirty="0"/>
          </a:p>
        </p:txBody>
      </p:sp>
      <p:sp>
        <p:nvSpPr>
          <p:cNvPr id="3" name="Content Placeholder 2"/>
          <p:cNvSpPr>
            <a:spLocks noGrp="1"/>
          </p:cNvSpPr>
          <p:nvPr>
            <p:ph idx="1"/>
          </p:nvPr>
        </p:nvSpPr>
        <p:spPr>
          <a:xfrm>
            <a:off x="457200" y="1417638"/>
            <a:ext cx="8229600" cy="4708525"/>
          </a:xfrm>
        </p:spPr>
        <p:txBody>
          <a:bodyPr>
            <a:normAutofit/>
          </a:bodyPr>
          <a:lstStyle/>
          <a:p>
            <a:pPr lvl="0">
              <a:buNone/>
            </a:pPr>
            <a:r>
              <a:rPr lang="en-US" sz="2824" dirty="0" smtClean="0"/>
              <a:t>A.   Medical Records may be disclosed </a:t>
            </a:r>
            <a:r>
              <a:rPr lang="en-US" sz="1800" dirty="0" smtClean="0"/>
              <a:t/>
            </a:r>
            <a:br>
              <a:rPr lang="en-US" sz="1800" dirty="0" smtClean="0"/>
            </a:br>
            <a:r>
              <a:rPr lang="en-US" sz="1800" dirty="0" smtClean="0"/>
              <a:t/>
            </a:r>
            <a:br>
              <a:rPr lang="en-US" sz="1800" dirty="0" smtClean="0"/>
            </a:br>
            <a:endParaRPr lang="en-US" sz="2118" dirty="0" smtClean="0"/>
          </a:p>
          <a:p>
            <a:pPr lvl="0">
              <a:buNone/>
            </a:pPr>
            <a:r>
              <a:rPr lang="en-US" sz="2824" dirty="0" smtClean="0"/>
              <a:t>B.   HIPPA Permits Disclosure</a:t>
            </a:r>
            <a:r>
              <a:rPr lang="en-US" sz="2118" dirty="0" smtClean="0"/>
              <a:t/>
            </a:r>
            <a:br>
              <a:rPr lang="en-US" sz="2118" dirty="0" smtClean="0"/>
            </a:br>
            <a:endParaRPr lang="en-US" sz="2118" dirty="0" smtClean="0"/>
          </a:p>
          <a:p>
            <a:pPr lvl="0">
              <a:buNone/>
            </a:pPr>
            <a:r>
              <a:rPr lang="en-US" sz="1800" dirty="0" smtClean="0"/>
              <a:t>	</a:t>
            </a:r>
          </a:p>
          <a:p>
            <a:pPr lvl="0">
              <a:buNone/>
            </a:pPr>
            <a:r>
              <a:rPr lang="en-US" sz="1800" dirty="0" smtClean="0"/>
              <a:t> </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13</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5-09-11 at 12.08.02 AM.png"/>
          <p:cNvPicPr>
            <a:picLocks noChangeAspect="1"/>
          </p:cNvPicPr>
          <p:nvPr/>
        </p:nvPicPr>
        <p:blipFill>
          <a:blip r:embed="rId2"/>
          <a:stretch>
            <a:fillRect/>
          </a:stretch>
        </p:blipFill>
        <p:spPr>
          <a:xfrm>
            <a:off x="1543050" y="3886200"/>
            <a:ext cx="6057900" cy="142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Zeelander</a:t>
            </a:r>
            <a:r>
              <a:rPr lang="en-US" sz="3600" b="1" dirty="0" smtClean="0"/>
              <a:t> </a:t>
            </a:r>
            <a:r>
              <a:rPr lang="en-US" sz="3600" b="1" dirty="0" err="1" smtClean="0"/>
              <a:t>Uber</a:t>
            </a:r>
            <a:r>
              <a:rPr lang="en-US" sz="3600" b="1" dirty="0" smtClean="0"/>
              <a:t> </a:t>
            </a:r>
            <a:r>
              <a:rPr lang="en-US" sz="3600" b="1" dirty="0" err="1" smtClean="0"/>
              <a:t>Alles</a:t>
            </a:r>
            <a:endParaRPr lang="en-US" sz="3600" b="1" dirty="0"/>
          </a:p>
        </p:txBody>
      </p:sp>
      <p:sp>
        <p:nvSpPr>
          <p:cNvPr id="3" name="Content Placeholder 2"/>
          <p:cNvSpPr>
            <a:spLocks noGrp="1"/>
          </p:cNvSpPr>
          <p:nvPr>
            <p:ph idx="1"/>
          </p:nvPr>
        </p:nvSpPr>
        <p:spPr>
          <a:xfrm>
            <a:off x="457200" y="1417638"/>
            <a:ext cx="8229600" cy="4708525"/>
          </a:xfrm>
        </p:spPr>
        <p:txBody>
          <a:bodyPr>
            <a:normAutofit/>
          </a:bodyPr>
          <a:lstStyle/>
          <a:p>
            <a:r>
              <a:rPr lang="en-US" sz="2400" dirty="0" smtClean="0"/>
              <a:t>10.506 CFR. Right of employer to monitor the employee’s medical care.</a:t>
            </a:r>
            <a:br>
              <a:rPr lang="en-US" sz="2400" dirty="0" smtClean="0"/>
            </a:br>
            <a:endParaRPr lang="en-US" sz="2400" dirty="0" smtClean="0"/>
          </a:p>
          <a:p>
            <a:pPr lvl="0"/>
            <a:r>
              <a:rPr lang="en-US" sz="2400" dirty="0" smtClean="0"/>
              <a:t>45 CFR 164.501 - The United States Postal Service office of Inspector General is a health oversight agency. </a:t>
            </a:r>
            <a:br>
              <a:rPr lang="en-US" sz="2400" dirty="0" smtClean="0"/>
            </a:br>
            <a:endParaRPr lang="en-US" sz="2400" dirty="0" smtClean="0"/>
          </a:p>
          <a:p>
            <a:r>
              <a:rPr lang="en-US" sz="2400" dirty="0" smtClean="0"/>
              <a:t>Memorandum of Understanding April 12, 2000</a:t>
            </a:r>
          </a:p>
          <a:p>
            <a:pPr lvl="0"/>
            <a:endParaRPr lang="en-US" sz="1800" dirty="0" smtClean="0"/>
          </a:p>
          <a:p>
            <a:pPr lvl="0">
              <a:buNone/>
            </a:pPr>
            <a:r>
              <a:rPr lang="en-US" sz="1800" dirty="0" smtClean="0"/>
              <a:t/>
            </a:r>
            <a:br>
              <a:rPr lang="en-US" sz="1800" dirty="0" smtClean="0"/>
            </a:br>
            <a:endParaRPr lang="en-US" sz="1800" dirty="0" smtClean="0"/>
          </a:p>
          <a:p>
            <a:pPr lvl="0">
              <a:buNone/>
            </a:pPr>
            <a:r>
              <a:rPr lang="en-US" sz="1800" dirty="0" smtClean="0"/>
              <a:t> </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14</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33400"/>
            <a:ext cx="8229600" cy="464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b="1" u="sng" dirty="0" smtClean="0"/>
              <a:t>C F.S. and U.S. Postal Service </a:t>
            </a:r>
            <a:r>
              <a:rPr lang="en-US" sz="2800" b="1" dirty="0" smtClean="0"/>
              <a:t>- 112 LRP 48519 (2012)</a:t>
            </a:r>
            <a:endParaRPr lang="en-US" sz="2800" b="1" dirty="0"/>
          </a:p>
        </p:txBody>
      </p:sp>
      <p:sp>
        <p:nvSpPr>
          <p:cNvPr id="3" name="Content Placeholder 2"/>
          <p:cNvSpPr>
            <a:spLocks noGrp="1"/>
          </p:cNvSpPr>
          <p:nvPr>
            <p:ph idx="1"/>
          </p:nvPr>
        </p:nvSpPr>
        <p:spPr>
          <a:xfrm>
            <a:off x="1066800" y="1219200"/>
            <a:ext cx="7620000" cy="4906963"/>
          </a:xfrm>
        </p:spPr>
        <p:txBody>
          <a:bodyPr>
            <a:normAutofit fontScale="25000" lnSpcReduction="20000"/>
          </a:bodyPr>
          <a:lstStyle/>
          <a:p>
            <a:pPr lvl="0">
              <a:buNone/>
            </a:pPr>
            <a:r>
              <a:rPr lang="en-US" sz="8615" dirty="0" smtClean="0"/>
              <a:t>1. Factual Background:</a:t>
            </a:r>
          </a:p>
          <a:p>
            <a:pPr>
              <a:buNone/>
            </a:pPr>
            <a:r>
              <a:rPr lang="en-US" sz="5600" dirty="0" smtClean="0"/>
              <a:t> </a:t>
            </a:r>
          </a:p>
          <a:p>
            <a:pPr lvl="0"/>
            <a:r>
              <a:rPr lang="en-US" sz="7385" dirty="0" smtClean="0"/>
              <a:t>Claimant sustained a right ankle sprain.  Claim was upgraded to </a:t>
            </a:r>
            <a:r>
              <a:rPr lang="en-US" sz="7385" dirty="0" err="1" smtClean="0"/>
              <a:t>osteochronditis</a:t>
            </a:r>
            <a:r>
              <a:rPr lang="en-US" sz="7385" dirty="0" smtClean="0"/>
              <a:t> </a:t>
            </a:r>
            <a:r>
              <a:rPr lang="en-US" sz="7385" dirty="0" err="1" smtClean="0"/>
              <a:t>desiccans</a:t>
            </a:r>
            <a:r>
              <a:rPr lang="en-US" sz="7385" dirty="0" smtClean="0"/>
              <a:t>.  Surgery was performed to wit: arthroscopy debridement of </a:t>
            </a:r>
            <a:r>
              <a:rPr lang="en-US" sz="7385" dirty="0" err="1" smtClean="0"/>
              <a:t>mircofracture</a:t>
            </a:r>
            <a:r>
              <a:rPr lang="en-US" sz="7385" dirty="0" smtClean="0"/>
              <a:t> and open excision.</a:t>
            </a:r>
          </a:p>
          <a:p>
            <a:pPr>
              <a:buNone/>
            </a:pPr>
            <a:r>
              <a:rPr lang="en-US" sz="7385" dirty="0" smtClean="0"/>
              <a:t> </a:t>
            </a:r>
          </a:p>
          <a:p>
            <a:pPr lvl="0"/>
            <a:r>
              <a:rPr lang="en-US" sz="7385" dirty="0" smtClean="0"/>
              <a:t>OIG conducted surveillance.  OIG agents personally contacted claimant’s doctor showing him video evidence.  The doctor released the claimant to full duty, after reviewing the video.  </a:t>
            </a:r>
          </a:p>
          <a:p>
            <a:pPr>
              <a:buNone/>
            </a:pPr>
            <a:r>
              <a:rPr lang="en-US" sz="7385" dirty="0" smtClean="0"/>
              <a:t> </a:t>
            </a:r>
          </a:p>
          <a:p>
            <a:pPr lvl="0"/>
            <a:r>
              <a:rPr lang="en-US" sz="7385" dirty="0" smtClean="0"/>
              <a:t>The video tapes were edited.  The claimant was not given an opportunity to view the tapes, prior to his doctor reviewing them.  In addition, the tapes were not first given to OWCP.</a:t>
            </a:r>
          </a:p>
          <a:p>
            <a:pPr>
              <a:buNone/>
            </a:pPr>
            <a:r>
              <a:rPr lang="en-US" sz="5600" dirty="0" smtClean="0"/>
              <a:t> </a:t>
            </a:r>
          </a:p>
          <a:p>
            <a:pPr>
              <a:buNone/>
            </a:pPr>
            <a:r>
              <a:rPr lang="en-US" dirty="0" smtClean="0"/>
              <a:t> </a:t>
            </a:r>
          </a:p>
          <a:p>
            <a:pPr lvl="0"/>
            <a:endParaRPr lang="en-US" sz="1800" dirty="0" smtClean="0"/>
          </a:p>
          <a:p>
            <a:pPr lvl="0">
              <a:buNone/>
            </a:pPr>
            <a:r>
              <a:rPr lang="en-US" sz="1800" dirty="0" smtClean="0"/>
              <a:t/>
            </a:r>
            <a:br>
              <a:rPr lang="en-US" sz="1800" dirty="0" smtClean="0"/>
            </a:br>
            <a:endParaRPr lang="en-US" sz="1800" dirty="0" smtClean="0"/>
          </a:p>
          <a:p>
            <a:pPr lvl="0">
              <a:buNone/>
            </a:pPr>
            <a:r>
              <a:rPr lang="en-US" sz="1800" dirty="0" smtClean="0"/>
              <a:t> </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15</a:t>
            </a:fld>
            <a:endParaRPr lang="en-US"/>
          </a:p>
        </p:txBody>
      </p:sp>
      <p:sp>
        <p:nvSpPr>
          <p:cNvPr id="7" name="Rectangle 6"/>
          <p:cNvSpPr/>
          <p:nvPr/>
        </p:nvSpPr>
        <p:spPr>
          <a:xfrm>
            <a:off x="3962400" y="5638800"/>
            <a:ext cx="4572000" cy="276999"/>
          </a:xfrm>
          <a:prstGeom prst="rect">
            <a:avLst/>
          </a:prstGeom>
        </p:spPr>
        <p:txBody>
          <a:bodyPr>
            <a:spAutoFit/>
          </a:bodyPr>
          <a:lstStyle/>
          <a:p>
            <a:r>
              <a:rPr lang="en-US" sz="1200" dirty="0" smtClean="0">
                <a:hlinkClick r:id="rId2"/>
              </a:rPr>
              <a:t>http://</a:t>
            </a:r>
            <a:r>
              <a:rPr lang="en-US" sz="1200" dirty="0" err="1" smtClean="0">
                <a:hlinkClick r:id="rId2"/>
              </a:rPr>
              <a:t>www.injuredfederalworker.com/uploads/PDF/FS_Appellant.pdf</a:t>
            </a:r>
            <a:endParaRPr lang="en-US" sz="1200" dirty="0"/>
          </a:p>
        </p:txBody>
      </p:sp>
      <p:sp>
        <p:nvSpPr>
          <p:cNvPr id="8" name="Rectangle 7"/>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62400" y="5361801"/>
            <a:ext cx="1710725" cy="276999"/>
          </a:xfrm>
          <a:prstGeom prst="rect">
            <a:avLst/>
          </a:prstGeom>
        </p:spPr>
        <p:txBody>
          <a:bodyPr wrap="none">
            <a:spAutoFit/>
          </a:bodyPr>
          <a:lstStyle/>
          <a:p>
            <a:r>
              <a:rPr lang="en-US" sz="1200" dirty="0" err="1" smtClean="0"/>
              <a:t>cyberFEDS</a:t>
            </a:r>
            <a:r>
              <a:rPr lang="en-US" sz="1200" dirty="0" smtClean="0"/>
              <a:t>® Case Report</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33400"/>
            <a:ext cx="8229600" cy="464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b="1" u="sng" dirty="0" smtClean="0"/>
              <a:t>C F.S. and U.S. Postal Service </a:t>
            </a:r>
            <a:r>
              <a:rPr lang="en-US" sz="2800" b="1" dirty="0" smtClean="0"/>
              <a:t>- 112 LRP 48519 (2012)</a:t>
            </a:r>
            <a:endParaRPr lang="en-US" sz="2800" b="1" dirty="0"/>
          </a:p>
        </p:txBody>
      </p:sp>
      <p:sp>
        <p:nvSpPr>
          <p:cNvPr id="3" name="Content Placeholder 2"/>
          <p:cNvSpPr>
            <a:spLocks noGrp="1"/>
          </p:cNvSpPr>
          <p:nvPr>
            <p:ph idx="1"/>
          </p:nvPr>
        </p:nvSpPr>
        <p:spPr>
          <a:xfrm>
            <a:off x="1143000" y="1417638"/>
            <a:ext cx="7543800" cy="4708525"/>
          </a:xfrm>
        </p:spPr>
        <p:txBody>
          <a:bodyPr>
            <a:normAutofit/>
          </a:bodyPr>
          <a:lstStyle/>
          <a:p>
            <a:pPr>
              <a:buNone/>
            </a:pPr>
            <a:r>
              <a:rPr lang="en-US" sz="2400" dirty="0" smtClean="0"/>
              <a:t> 2. Law</a:t>
            </a:r>
          </a:p>
          <a:p>
            <a:pPr lvl="0"/>
            <a:r>
              <a:rPr lang="en-US" sz="2200" dirty="0" smtClean="0"/>
              <a:t>FECA Regulations allowed limited contact between the employing establishment and the employee’s treating physician, but explicitly forbid contact by telephone or by direct, personal visit.</a:t>
            </a:r>
          </a:p>
          <a:p>
            <a:pPr lvl="0"/>
            <a:r>
              <a:rPr lang="en-US" sz="2200" dirty="0" smtClean="0"/>
              <a:t>18 Employee’s Benefits 10.506</a:t>
            </a:r>
          </a:p>
          <a:p>
            <a:pPr>
              <a:buNone/>
            </a:pPr>
            <a:r>
              <a:rPr lang="en-US" dirty="0" smtClean="0"/>
              <a:t> </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16</a:t>
            </a:fld>
            <a:endParaRPr lang="en-US"/>
          </a:p>
        </p:txBody>
      </p:sp>
      <p:sp>
        <p:nvSpPr>
          <p:cNvPr id="7" name="Rectangle 6"/>
          <p:cNvSpPr/>
          <p:nvPr/>
        </p:nvSpPr>
        <p:spPr>
          <a:xfrm>
            <a:off x="3962400" y="5638800"/>
            <a:ext cx="4572000" cy="276999"/>
          </a:xfrm>
          <a:prstGeom prst="rect">
            <a:avLst/>
          </a:prstGeom>
        </p:spPr>
        <p:txBody>
          <a:bodyPr>
            <a:spAutoFit/>
          </a:bodyPr>
          <a:lstStyle/>
          <a:p>
            <a:r>
              <a:rPr lang="en-US" sz="1200" dirty="0" smtClean="0">
                <a:hlinkClick r:id="rId2"/>
              </a:rPr>
              <a:t>http://</a:t>
            </a:r>
            <a:r>
              <a:rPr lang="en-US" sz="1200" dirty="0" err="1" smtClean="0">
                <a:hlinkClick r:id="rId2"/>
              </a:rPr>
              <a:t>www.injuredfederalworker.com/uploads/PDF/FS_Appellant.pdf</a:t>
            </a:r>
            <a:endParaRPr lang="en-US" sz="1200" dirty="0"/>
          </a:p>
        </p:txBody>
      </p:sp>
      <p:sp>
        <p:nvSpPr>
          <p:cNvPr id="8" name="Rectangle 7"/>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62400" y="5361801"/>
            <a:ext cx="1710725" cy="276999"/>
          </a:xfrm>
          <a:prstGeom prst="rect">
            <a:avLst/>
          </a:prstGeom>
        </p:spPr>
        <p:txBody>
          <a:bodyPr wrap="none">
            <a:spAutoFit/>
          </a:bodyPr>
          <a:lstStyle/>
          <a:p>
            <a:r>
              <a:rPr lang="en-US" sz="1200" dirty="0" err="1" smtClean="0"/>
              <a:t>cyberFEDS</a:t>
            </a:r>
            <a:r>
              <a:rPr lang="en-US" sz="1200" dirty="0" smtClean="0"/>
              <a:t>® Case Report</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33400"/>
            <a:ext cx="8229600" cy="464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b="1" u="sng" dirty="0" smtClean="0"/>
              <a:t>C F.S. and U.S. Postal Service </a:t>
            </a:r>
            <a:r>
              <a:rPr lang="en-US" sz="2800" b="1" dirty="0" smtClean="0"/>
              <a:t>- 112 LRP 48519 (2012)</a:t>
            </a:r>
            <a:endParaRPr lang="en-US" sz="2800" b="1" dirty="0"/>
          </a:p>
        </p:txBody>
      </p:sp>
      <p:sp>
        <p:nvSpPr>
          <p:cNvPr id="3" name="Content Placeholder 2"/>
          <p:cNvSpPr>
            <a:spLocks noGrp="1"/>
          </p:cNvSpPr>
          <p:nvPr>
            <p:ph idx="1"/>
          </p:nvPr>
        </p:nvSpPr>
        <p:spPr>
          <a:xfrm>
            <a:off x="1143000" y="1417638"/>
            <a:ext cx="7543800" cy="4708525"/>
          </a:xfrm>
        </p:spPr>
        <p:txBody>
          <a:bodyPr>
            <a:normAutofit/>
          </a:bodyPr>
          <a:lstStyle/>
          <a:p>
            <a:pPr>
              <a:buNone/>
            </a:pPr>
            <a:r>
              <a:rPr lang="en-US" sz="2400" dirty="0" smtClean="0"/>
              <a:t> 3. Decision </a:t>
            </a:r>
          </a:p>
          <a:p>
            <a:r>
              <a:rPr lang="en-US" sz="2200" dirty="0" smtClean="0"/>
              <a:t>Reversed decision terminating benefits.</a:t>
            </a:r>
          </a:p>
          <a:p>
            <a:pPr>
              <a:buNone/>
            </a:pPr>
            <a:r>
              <a:rPr lang="en-US" sz="1800" dirty="0" smtClean="0"/>
              <a:t> </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17</a:t>
            </a:fld>
            <a:endParaRPr lang="en-US"/>
          </a:p>
        </p:txBody>
      </p:sp>
      <p:sp>
        <p:nvSpPr>
          <p:cNvPr id="7" name="Rectangle 6"/>
          <p:cNvSpPr/>
          <p:nvPr/>
        </p:nvSpPr>
        <p:spPr>
          <a:xfrm>
            <a:off x="3962400" y="5638800"/>
            <a:ext cx="4572000" cy="276999"/>
          </a:xfrm>
          <a:prstGeom prst="rect">
            <a:avLst/>
          </a:prstGeom>
        </p:spPr>
        <p:txBody>
          <a:bodyPr>
            <a:spAutoFit/>
          </a:bodyPr>
          <a:lstStyle/>
          <a:p>
            <a:r>
              <a:rPr lang="en-US" sz="1200" dirty="0" smtClean="0">
                <a:hlinkClick r:id="rId2"/>
              </a:rPr>
              <a:t>http://</a:t>
            </a:r>
            <a:r>
              <a:rPr lang="en-US" sz="1200" dirty="0" err="1" smtClean="0">
                <a:hlinkClick r:id="rId2"/>
              </a:rPr>
              <a:t>www.injuredfederalworker.com/uploads/PDF/FS_Appellant.pdf</a:t>
            </a:r>
            <a:endParaRPr lang="en-US" sz="1200" dirty="0"/>
          </a:p>
        </p:txBody>
      </p:sp>
      <p:sp>
        <p:nvSpPr>
          <p:cNvPr id="8" name="Rectangle 7"/>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62400" y="5361801"/>
            <a:ext cx="1710725" cy="276999"/>
          </a:xfrm>
          <a:prstGeom prst="rect">
            <a:avLst/>
          </a:prstGeom>
        </p:spPr>
        <p:txBody>
          <a:bodyPr wrap="none">
            <a:spAutoFit/>
          </a:bodyPr>
          <a:lstStyle/>
          <a:p>
            <a:r>
              <a:rPr lang="en-US" sz="1200" dirty="0" err="1" smtClean="0"/>
              <a:t>cyberFEDS</a:t>
            </a:r>
            <a:r>
              <a:rPr lang="en-US" sz="1200" dirty="0" smtClean="0"/>
              <a:t>® Case Report</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33400"/>
            <a:ext cx="8229600" cy="464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b="1" u="sng" dirty="0" smtClean="0"/>
              <a:t>C F.S. and U.S. Postal Service </a:t>
            </a:r>
            <a:r>
              <a:rPr lang="en-US" sz="2800" b="1" dirty="0" smtClean="0"/>
              <a:t>- 112 LRP 48519 (2012)</a:t>
            </a:r>
            <a:endParaRPr lang="en-US" sz="2800" b="1" dirty="0"/>
          </a:p>
        </p:txBody>
      </p:sp>
      <p:sp>
        <p:nvSpPr>
          <p:cNvPr id="3" name="Content Placeholder 2"/>
          <p:cNvSpPr>
            <a:spLocks noGrp="1"/>
          </p:cNvSpPr>
          <p:nvPr>
            <p:ph idx="1"/>
          </p:nvPr>
        </p:nvSpPr>
        <p:spPr>
          <a:xfrm>
            <a:off x="1143000" y="1417638"/>
            <a:ext cx="7543800" cy="4708525"/>
          </a:xfrm>
        </p:spPr>
        <p:txBody>
          <a:bodyPr>
            <a:normAutofit/>
          </a:bodyPr>
          <a:lstStyle/>
          <a:p>
            <a:pPr>
              <a:buNone/>
            </a:pPr>
            <a:r>
              <a:rPr lang="en-US" sz="2400" dirty="0" smtClean="0"/>
              <a:t> </a:t>
            </a:r>
            <a:r>
              <a:rPr lang="en-US" sz="2400" u="sng" dirty="0" smtClean="0"/>
              <a:t>4. Reasoning</a:t>
            </a:r>
            <a:endParaRPr lang="en-US" sz="2400" dirty="0" smtClean="0"/>
          </a:p>
          <a:p>
            <a:pPr lvl="1"/>
            <a:r>
              <a:rPr lang="en-US" sz="2200" dirty="0" smtClean="0"/>
              <a:t>The evidence was not probative because:</a:t>
            </a:r>
            <a:br>
              <a:rPr lang="en-US" sz="2200" dirty="0" smtClean="0"/>
            </a:br>
            <a:endParaRPr lang="en-US" sz="2200" dirty="0" smtClean="0"/>
          </a:p>
          <a:p>
            <a:pPr lvl="2"/>
            <a:r>
              <a:rPr lang="en-US" sz="1800" dirty="0" smtClean="0"/>
              <a:t>The tapes had been edited with no explanation as to what was removed.</a:t>
            </a:r>
          </a:p>
          <a:p>
            <a:pPr lvl="2"/>
            <a:r>
              <a:rPr lang="en-US" sz="1800" dirty="0" smtClean="0"/>
              <a:t>It was not shown that the tapes were the same ones supplied to OWCP</a:t>
            </a:r>
          </a:p>
          <a:p>
            <a:pPr lvl="2"/>
            <a:r>
              <a:rPr lang="en-US" sz="1800" dirty="0" smtClean="0"/>
              <a:t>The claimant was not given an opportunity to view the tapes prior to being shown to the doctors.</a:t>
            </a:r>
          </a:p>
          <a:p>
            <a:pPr lvl="0">
              <a:buNone/>
            </a:pPr>
            <a:r>
              <a:rPr lang="en-US" sz="1800" dirty="0" smtClean="0"/>
              <a:t> </a:t>
            </a:r>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18</a:t>
            </a:fld>
            <a:endParaRPr lang="en-US"/>
          </a:p>
        </p:txBody>
      </p:sp>
      <p:sp>
        <p:nvSpPr>
          <p:cNvPr id="7" name="Rectangle 6"/>
          <p:cNvSpPr/>
          <p:nvPr/>
        </p:nvSpPr>
        <p:spPr>
          <a:xfrm>
            <a:off x="3962400" y="5638800"/>
            <a:ext cx="4572000" cy="276999"/>
          </a:xfrm>
          <a:prstGeom prst="rect">
            <a:avLst/>
          </a:prstGeom>
        </p:spPr>
        <p:txBody>
          <a:bodyPr>
            <a:spAutoFit/>
          </a:bodyPr>
          <a:lstStyle/>
          <a:p>
            <a:r>
              <a:rPr lang="en-US" sz="1200" dirty="0" smtClean="0">
                <a:hlinkClick r:id="rId2"/>
              </a:rPr>
              <a:t>http://www.injuredfederalworker.com/uploads/PDF/FS_Appellant.pdf</a:t>
            </a:r>
            <a:endParaRPr lang="en-US" sz="1200" dirty="0"/>
          </a:p>
        </p:txBody>
      </p:sp>
      <p:sp>
        <p:nvSpPr>
          <p:cNvPr id="8" name="Rectangle 7"/>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62400" y="5361801"/>
            <a:ext cx="1710725" cy="276999"/>
          </a:xfrm>
          <a:prstGeom prst="rect">
            <a:avLst/>
          </a:prstGeom>
        </p:spPr>
        <p:txBody>
          <a:bodyPr wrap="none">
            <a:spAutoFit/>
          </a:bodyPr>
          <a:lstStyle/>
          <a:p>
            <a:r>
              <a:rPr lang="en-US" sz="1200" dirty="0" err="1" smtClean="0"/>
              <a:t>cyberFEDS</a:t>
            </a:r>
            <a:r>
              <a:rPr lang="en-US" sz="1200" dirty="0" smtClean="0"/>
              <a:t>® Case Report</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19</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74638"/>
            <a:ext cx="8229600" cy="1143000"/>
          </a:xfrm>
        </p:spPr>
        <p:txBody>
          <a:bodyPr>
            <a:normAutofit fontScale="90000"/>
          </a:bodyPr>
          <a:lstStyle/>
          <a:p>
            <a:r>
              <a:rPr lang="en-US" sz="4000" b="1" dirty="0" smtClean="0"/>
              <a:t>2015 ECAB “Fraud” Case Studies </a:t>
            </a:r>
            <a:r>
              <a:rPr lang="en-US" dirty="0" smtClean="0"/>
              <a:t/>
            </a:r>
            <a:br>
              <a:rPr lang="en-US" dirty="0" smtClean="0"/>
            </a:br>
            <a:endParaRPr lang="en-US" dirty="0"/>
          </a:p>
        </p:txBody>
      </p:sp>
      <p:sp>
        <p:nvSpPr>
          <p:cNvPr id="9" name="Rectangle 8"/>
          <p:cNvSpPr/>
          <p:nvPr/>
        </p:nvSpPr>
        <p:spPr>
          <a:xfrm>
            <a:off x="1447800" y="1581834"/>
            <a:ext cx="4572000" cy="646331"/>
          </a:xfrm>
          <a:prstGeom prst="rect">
            <a:avLst/>
          </a:prstGeom>
        </p:spPr>
        <p:txBody>
          <a:bodyPr>
            <a:spAutoFit/>
          </a:bodyPr>
          <a:lstStyle/>
          <a:p>
            <a:r>
              <a:rPr lang="en-US" b="1" u="sng" dirty="0" smtClean="0"/>
              <a:t>A Y.J. and U.S. Postal Services</a:t>
            </a:r>
            <a:endParaRPr lang="en-US" dirty="0" smtClean="0"/>
          </a:p>
          <a:p>
            <a:r>
              <a:rPr lang="en-US" b="1" dirty="0" smtClean="0"/>
              <a:t>115 LRP 18799 (April 10, 2015)</a:t>
            </a:r>
            <a:endParaRPr lang="en-US" dirty="0" smtClean="0"/>
          </a:p>
        </p:txBody>
      </p:sp>
      <p:sp>
        <p:nvSpPr>
          <p:cNvPr id="10" name="Rectangle 9"/>
          <p:cNvSpPr/>
          <p:nvPr/>
        </p:nvSpPr>
        <p:spPr>
          <a:xfrm>
            <a:off x="1447800" y="2782669"/>
            <a:ext cx="4572000" cy="646331"/>
          </a:xfrm>
          <a:prstGeom prst="rect">
            <a:avLst/>
          </a:prstGeom>
        </p:spPr>
        <p:txBody>
          <a:bodyPr>
            <a:spAutoFit/>
          </a:bodyPr>
          <a:lstStyle/>
          <a:p>
            <a:r>
              <a:rPr lang="en-US" b="1" u="sng" dirty="0" smtClean="0"/>
              <a:t>C.S. and U.S. Postal Service</a:t>
            </a:r>
            <a:endParaRPr lang="en-US" dirty="0" smtClean="0"/>
          </a:p>
          <a:p>
            <a:r>
              <a:rPr lang="en-US" b="1" dirty="0" smtClean="0"/>
              <a:t>115 LRP 30578 June 23, 2015</a:t>
            </a:r>
            <a:endParaRPr lang="en-US" dirty="0" smtClean="0"/>
          </a:p>
        </p:txBody>
      </p:sp>
      <p:sp>
        <p:nvSpPr>
          <p:cNvPr id="11" name="Rectangle 10"/>
          <p:cNvSpPr/>
          <p:nvPr/>
        </p:nvSpPr>
        <p:spPr>
          <a:xfrm>
            <a:off x="1447800" y="4078069"/>
            <a:ext cx="4572000" cy="646331"/>
          </a:xfrm>
          <a:prstGeom prst="rect">
            <a:avLst/>
          </a:prstGeom>
        </p:spPr>
        <p:txBody>
          <a:bodyPr>
            <a:spAutoFit/>
          </a:bodyPr>
          <a:lstStyle/>
          <a:p>
            <a:r>
              <a:rPr lang="en-US" b="1" u="sng" dirty="0" smtClean="0"/>
              <a:t>L.G. and U.S. Postal Service</a:t>
            </a:r>
            <a:endParaRPr lang="en-US" dirty="0" smtClean="0"/>
          </a:p>
          <a:p>
            <a:r>
              <a:rPr lang="en-US" b="1" dirty="0" smtClean="0"/>
              <a:t>115 LRP 22996 May 1, 2015</a:t>
            </a:r>
            <a:endParaRPr lang="en-US" dirty="0" smtClean="0"/>
          </a:p>
        </p:txBody>
      </p:sp>
      <p:sp>
        <p:nvSpPr>
          <p:cNvPr id="12" name="Rectangle 11"/>
          <p:cNvSpPr/>
          <p:nvPr/>
        </p:nvSpPr>
        <p:spPr>
          <a:xfrm>
            <a:off x="1447800" y="5257800"/>
            <a:ext cx="4572000" cy="646331"/>
          </a:xfrm>
          <a:prstGeom prst="rect">
            <a:avLst/>
          </a:prstGeom>
        </p:spPr>
        <p:txBody>
          <a:bodyPr>
            <a:spAutoFit/>
          </a:bodyPr>
          <a:lstStyle/>
          <a:p>
            <a:r>
              <a:rPr lang="en-US" b="1" u="sng" dirty="0" smtClean="0"/>
              <a:t>W.D. and U.S. Postal Service</a:t>
            </a:r>
            <a:endParaRPr lang="en-US" dirty="0" smtClean="0"/>
          </a:p>
          <a:p>
            <a:r>
              <a:rPr lang="en-US" b="1" dirty="0" smtClean="0"/>
              <a:t>115 LRP 5578 January 28, 2015</a:t>
            </a:r>
            <a:endParaRPr lang="en-US" dirty="0" smtClean="0"/>
          </a:p>
        </p:txBody>
      </p:sp>
      <p:sp>
        <p:nvSpPr>
          <p:cNvPr id="13" name="TextBox 12"/>
          <p:cNvSpPr txBox="1"/>
          <p:nvPr/>
        </p:nvSpPr>
        <p:spPr>
          <a:xfrm>
            <a:off x="673388" y="1581834"/>
            <a:ext cx="685800" cy="584776"/>
          </a:xfrm>
          <a:prstGeom prst="rect">
            <a:avLst/>
          </a:prstGeom>
          <a:noFill/>
        </p:spPr>
        <p:txBody>
          <a:bodyPr wrap="square" rtlCol="0">
            <a:spAutoFit/>
          </a:bodyPr>
          <a:lstStyle/>
          <a:p>
            <a:r>
              <a:rPr lang="en-US" sz="3200" b="1" i="1" dirty="0" smtClean="0"/>
              <a:t>1</a:t>
            </a:r>
            <a:endParaRPr lang="en-US" sz="3200" b="1" i="1" dirty="0"/>
          </a:p>
        </p:txBody>
      </p:sp>
      <p:sp>
        <p:nvSpPr>
          <p:cNvPr id="14" name="Oval 13"/>
          <p:cNvSpPr/>
          <p:nvPr/>
        </p:nvSpPr>
        <p:spPr>
          <a:xfrm>
            <a:off x="634424" y="1721822"/>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73388" y="2782669"/>
            <a:ext cx="685800" cy="584776"/>
          </a:xfrm>
          <a:prstGeom prst="rect">
            <a:avLst/>
          </a:prstGeom>
          <a:noFill/>
        </p:spPr>
        <p:txBody>
          <a:bodyPr wrap="square" rtlCol="0">
            <a:spAutoFit/>
          </a:bodyPr>
          <a:lstStyle/>
          <a:p>
            <a:r>
              <a:rPr lang="en-US" sz="3200" b="1" i="1" dirty="0" smtClean="0"/>
              <a:t>2</a:t>
            </a:r>
            <a:endParaRPr lang="en-US" sz="3200" b="1" i="1" dirty="0"/>
          </a:p>
        </p:txBody>
      </p:sp>
      <p:sp>
        <p:nvSpPr>
          <p:cNvPr id="16" name="Oval 15"/>
          <p:cNvSpPr/>
          <p:nvPr/>
        </p:nvSpPr>
        <p:spPr>
          <a:xfrm>
            <a:off x="634424" y="2922657"/>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60976" y="4078069"/>
            <a:ext cx="685800" cy="584776"/>
          </a:xfrm>
          <a:prstGeom prst="rect">
            <a:avLst/>
          </a:prstGeom>
          <a:noFill/>
        </p:spPr>
        <p:txBody>
          <a:bodyPr wrap="square" rtlCol="0">
            <a:spAutoFit/>
          </a:bodyPr>
          <a:lstStyle/>
          <a:p>
            <a:r>
              <a:rPr lang="en-US" sz="3200" b="1" i="1" dirty="0" smtClean="0"/>
              <a:t>3</a:t>
            </a:r>
            <a:endParaRPr lang="en-US" sz="3200" b="1" i="1" dirty="0"/>
          </a:p>
        </p:txBody>
      </p:sp>
      <p:sp>
        <p:nvSpPr>
          <p:cNvPr id="18" name="Oval 17"/>
          <p:cNvSpPr/>
          <p:nvPr/>
        </p:nvSpPr>
        <p:spPr>
          <a:xfrm>
            <a:off x="622012" y="4218057"/>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34424" y="5257800"/>
            <a:ext cx="685800" cy="584776"/>
          </a:xfrm>
          <a:prstGeom prst="rect">
            <a:avLst/>
          </a:prstGeom>
          <a:noFill/>
        </p:spPr>
        <p:txBody>
          <a:bodyPr wrap="square" rtlCol="0">
            <a:spAutoFit/>
          </a:bodyPr>
          <a:lstStyle/>
          <a:p>
            <a:r>
              <a:rPr lang="en-US" sz="3200" b="1" i="1" dirty="0" smtClean="0"/>
              <a:t>4</a:t>
            </a:r>
            <a:endParaRPr lang="en-US" sz="3200" b="1" i="1" dirty="0"/>
          </a:p>
        </p:txBody>
      </p:sp>
      <p:sp>
        <p:nvSpPr>
          <p:cNvPr id="20" name="Oval 19"/>
          <p:cNvSpPr/>
          <p:nvPr/>
        </p:nvSpPr>
        <p:spPr>
          <a:xfrm>
            <a:off x="609600" y="5397788"/>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4876800" y="1219200"/>
            <a:ext cx="1417638" cy="1417638"/>
          </a:xfrm>
          <a:prstGeom prst="rect">
            <a:avLst/>
          </a:prstGeom>
        </p:spPr>
      </p:pic>
      <p:pic>
        <p:nvPicPr>
          <p:cNvPr id="22" name="Picture 21"/>
          <p:cNvPicPr>
            <a:picLocks noChangeAspect="1"/>
          </p:cNvPicPr>
          <p:nvPr/>
        </p:nvPicPr>
        <p:blipFill>
          <a:blip r:embed="rId3"/>
          <a:stretch>
            <a:fillRect/>
          </a:stretch>
        </p:blipFill>
        <p:spPr>
          <a:xfrm>
            <a:off x="6553200" y="2636838"/>
            <a:ext cx="937419" cy="937419"/>
          </a:xfrm>
          <a:prstGeom prst="rect">
            <a:avLst/>
          </a:prstGeom>
        </p:spPr>
      </p:pic>
      <p:pic>
        <p:nvPicPr>
          <p:cNvPr id="23" name="Picture 22"/>
          <p:cNvPicPr>
            <a:picLocks noChangeAspect="1"/>
          </p:cNvPicPr>
          <p:nvPr/>
        </p:nvPicPr>
        <p:blipFill>
          <a:blip r:embed="rId4"/>
          <a:stretch>
            <a:fillRect/>
          </a:stretch>
        </p:blipFill>
        <p:spPr>
          <a:xfrm>
            <a:off x="4966219" y="3886200"/>
            <a:ext cx="1053581" cy="1014950"/>
          </a:xfrm>
          <a:prstGeom prst="rect">
            <a:avLst/>
          </a:prstGeom>
        </p:spPr>
      </p:pic>
      <p:pic>
        <p:nvPicPr>
          <p:cNvPr id="24" name="Picture 23"/>
          <p:cNvPicPr>
            <a:picLocks noChangeAspect="1"/>
          </p:cNvPicPr>
          <p:nvPr/>
        </p:nvPicPr>
        <p:blipFill>
          <a:blip r:embed="rId5"/>
          <a:stretch>
            <a:fillRect/>
          </a:stretch>
        </p:blipFill>
        <p:spPr>
          <a:xfrm>
            <a:off x="6553200" y="4771003"/>
            <a:ext cx="1253570" cy="1253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Alan J Shapiro</a:t>
            </a:r>
            <a:r>
              <a:rPr lang="en-US" dirty="0"/>
              <a:t/>
            </a:r>
            <a:br>
              <a:rPr lang="en-US" dirty="0"/>
            </a:br>
            <a:r>
              <a:rPr lang="en-US" u="sng" dirty="0">
                <a:hlinkClick r:id="rId2"/>
              </a:rPr>
              <a:t>www.injuredfederalworker.com</a:t>
            </a: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sz="2162" dirty="0" smtClean="0"/>
          </a:p>
          <a:p>
            <a:endParaRPr lang="en-US" sz="2400" dirty="0" smtClean="0"/>
          </a:p>
          <a:p>
            <a:r>
              <a:rPr lang="en-US" sz="2400" dirty="0" smtClean="0"/>
              <a:t>Certified </a:t>
            </a:r>
            <a:r>
              <a:rPr lang="en-US" sz="2400" dirty="0"/>
              <a:t>Workers’ Compensation Specialist, State of Ohio. </a:t>
            </a:r>
            <a:r>
              <a:rPr lang="en-US" sz="2400" dirty="0" smtClean="0"/>
              <a:t> </a:t>
            </a:r>
          </a:p>
          <a:p>
            <a:r>
              <a:rPr lang="en-US" sz="2400" dirty="0" smtClean="0"/>
              <a:t>Admitted </a:t>
            </a:r>
            <a:r>
              <a:rPr lang="en-US" sz="2400" dirty="0"/>
              <a:t>to the practice of Law in 1962. </a:t>
            </a:r>
            <a:r>
              <a:rPr lang="en-US" sz="2400" dirty="0" smtClean="0"/>
              <a:t> </a:t>
            </a:r>
          </a:p>
          <a:p>
            <a:r>
              <a:rPr lang="en-US" sz="2400" dirty="0" smtClean="0"/>
              <a:t>Admitted </a:t>
            </a:r>
            <a:r>
              <a:rPr lang="en-US" sz="2400" dirty="0"/>
              <a:t>to the Supreme Court of the United States</a:t>
            </a:r>
            <a:r>
              <a:rPr lang="en-US" sz="2400" dirty="0" smtClean="0"/>
              <a:t>.</a:t>
            </a:r>
            <a:br>
              <a:rPr lang="en-US" sz="2400" dirty="0" smtClean="0"/>
            </a:br>
            <a:endParaRPr lang="en-US" sz="2400" dirty="0" smtClean="0"/>
          </a:p>
          <a:p>
            <a:pPr>
              <a:buNone/>
            </a:pPr>
            <a:r>
              <a:rPr lang="en-US" sz="2400" dirty="0" smtClean="0"/>
              <a:t>  </a:t>
            </a:r>
          </a:p>
          <a:p>
            <a:r>
              <a:rPr lang="en-US" sz="2400" dirty="0" smtClean="0"/>
              <a:t>Shapiro</a:t>
            </a:r>
            <a:r>
              <a:rPr lang="en-US" sz="2400" dirty="0"/>
              <a:t>, Shapiro, and Shapiro, LLP</a:t>
            </a:r>
            <a:r>
              <a:rPr lang="en-US" sz="2000" dirty="0"/>
              <a:t>. </a:t>
            </a:r>
            <a:r>
              <a:rPr lang="en-US" sz="2000" dirty="0" smtClean="0"/>
              <a:t> </a:t>
            </a:r>
          </a:p>
          <a:p>
            <a:pPr>
              <a:buNone/>
            </a:pPr>
            <a:endParaRPr lang="en-US"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2</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20</a:t>
            </a:fld>
            <a:endParaRPr lang="en-US"/>
          </a:p>
        </p:txBody>
      </p:sp>
      <p:sp>
        <p:nvSpPr>
          <p:cNvPr id="8" name="TextBox 7"/>
          <p:cNvSpPr txBox="1"/>
          <p:nvPr/>
        </p:nvSpPr>
        <p:spPr>
          <a:xfrm>
            <a:off x="457200" y="545812"/>
            <a:ext cx="8229600" cy="4493537"/>
          </a:xfrm>
          <a:prstGeom prst="rect">
            <a:avLst/>
          </a:prstGeom>
          <a:noFill/>
        </p:spPr>
        <p:txBody>
          <a:bodyPr wrap="square" rtlCol="0">
            <a:spAutoFit/>
          </a:bodyPr>
          <a:lstStyle/>
          <a:p>
            <a:r>
              <a:rPr lang="en-US" sz="2200" b="1" u="sng" dirty="0" smtClean="0"/>
              <a:t>A Y.J. and U.S. Postal Services</a:t>
            </a:r>
            <a:endParaRPr lang="en-US" sz="2200" dirty="0" smtClean="0"/>
          </a:p>
          <a:p>
            <a:r>
              <a:rPr lang="en-US" sz="2200" b="1" dirty="0" smtClean="0"/>
              <a:t>115 LRP 18799 (April 10, 2015)</a:t>
            </a:r>
            <a:endParaRPr lang="en-US" sz="2200" dirty="0" smtClean="0"/>
          </a:p>
          <a:p>
            <a:r>
              <a:rPr lang="en-US" sz="2200" dirty="0" smtClean="0"/>
              <a:t> </a:t>
            </a:r>
          </a:p>
          <a:p>
            <a:pPr lvl="0"/>
            <a:r>
              <a:rPr lang="en-US" sz="2200" dirty="0" smtClean="0"/>
              <a:t>Claimant alleged that the:</a:t>
            </a:r>
          </a:p>
          <a:p>
            <a:pPr lvl="2"/>
            <a:r>
              <a:rPr lang="en-US" sz="2200" dirty="0" smtClean="0"/>
              <a:t>Tapes of surveillance had been altered.</a:t>
            </a:r>
          </a:p>
          <a:p>
            <a:pPr lvl="2"/>
            <a:r>
              <a:rPr lang="en-US" sz="2200" dirty="0" smtClean="0"/>
              <a:t>OWCP and OIG conspired to deny her claim.</a:t>
            </a:r>
          </a:p>
          <a:p>
            <a:pPr lvl="2"/>
            <a:endParaRPr lang="en-US" sz="2200" dirty="0" smtClean="0"/>
          </a:p>
          <a:p>
            <a:pPr lvl="0"/>
            <a:r>
              <a:rPr lang="en-US" sz="2200" dirty="0" smtClean="0"/>
              <a:t>She requested the Board to investigate her allegations.</a:t>
            </a:r>
          </a:p>
          <a:p>
            <a:pPr lvl="0"/>
            <a:r>
              <a:rPr lang="en-US" sz="2200" dirty="0" smtClean="0"/>
              <a:t>Decision: denied:</a:t>
            </a:r>
          </a:p>
          <a:p>
            <a:pPr lvl="0"/>
            <a:r>
              <a:rPr lang="en-US" sz="2200" dirty="0" smtClean="0"/>
              <a:t>Appeal was not timely filed and no showing of clear evidence of error.</a:t>
            </a:r>
          </a:p>
          <a:p>
            <a:pPr lvl="0"/>
            <a:r>
              <a:rPr lang="en-US" sz="2200" dirty="0" smtClean="0"/>
              <a:t>Query: What about the allegations of misconduct? What if in fact she had evidence of misconduct by OWCP or OIG?  How could she obtain this evidence?</a:t>
            </a:r>
          </a:p>
          <a:p>
            <a:endParaRPr lang="en-US" dirty="0"/>
          </a:p>
        </p:txBody>
      </p:sp>
      <p:sp>
        <p:nvSpPr>
          <p:cNvPr id="9" name="Rectangle 8"/>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254424" y="405824"/>
            <a:ext cx="685800" cy="584776"/>
          </a:xfrm>
          <a:prstGeom prst="rect">
            <a:avLst/>
          </a:prstGeom>
          <a:noFill/>
        </p:spPr>
        <p:txBody>
          <a:bodyPr wrap="square" rtlCol="0">
            <a:spAutoFit/>
          </a:bodyPr>
          <a:lstStyle/>
          <a:p>
            <a:r>
              <a:rPr lang="en-US" sz="3200" b="1" i="1" dirty="0" smtClean="0"/>
              <a:t>1</a:t>
            </a:r>
            <a:endParaRPr lang="en-US" sz="3200" b="1" i="1" dirty="0"/>
          </a:p>
        </p:txBody>
      </p:sp>
      <p:sp>
        <p:nvSpPr>
          <p:cNvPr id="11" name="Oval 10"/>
          <p:cNvSpPr/>
          <p:nvPr/>
        </p:nvSpPr>
        <p:spPr>
          <a:xfrm>
            <a:off x="8229600" y="545812"/>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7497762" y="4906962"/>
            <a:ext cx="1417638" cy="14176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21</a:t>
            </a:fld>
            <a:endParaRPr lang="en-US"/>
          </a:p>
        </p:txBody>
      </p:sp>
      <p:sp>
        <p:nvSpPr>
          <p:cNvPr id="8" name="TextBox 7"/>
          <p:cNvSpPr txBox="1"/>
          <p:nvPr/>
        </p:nvSpPr>
        <p:spPr>
          <a:xfrm>
            <a:off x="457200" y="545812"/>
            <a:ext cx="8483024" cy="5047535"/>
          </a:xfrm>
          <a:prstGeom prst="rect">
            <a:avLst/>
          </a:prstGeom>
          <a:noFill/>
        </p:spPr>
        <p:txBody>
          <a:bodyPr wrap="square" rtlCol="0">
            <a:spAutoFit/>
          </a:bodyPr>
          <a:lstStyle/>
          <a:p>
            <a:r>
              <a:rPr lang="en-US" sz="2200" b="1" u="sng" dirty="0" smtClean="0"/>
              <a:t>C.S. and U.S. Postal Service</a:t>
            </a:r>
            <a:endParaRPr lang="en-US" sz="2200" dirty="0" smtClean="0"/>
          </a:p>
          <a:p>
            <a:r>
              <a:rPr lang="en-US" sz="2200" b="1" dirty="0" smtClean="0"/>
              <a:t>115 LRP 30578 June 23, 2015</a:t>
            </a:r>
            <a:endParaRPr lang="en-US" sz="2200" dirty="0" smtClean="0"/>
          </a:p>
          <a:p>
            <a:r>
              <a:rPr lang="en-US" sz="2200" b="1" dirty="0" smtClean="0"/>
              <a:t> </a:t>
            </a:r>
            <a:endParaRPr lang="en-US" sz="2200" dirty="0" smtClean="0"/>
          </a:p>
          <a:p>
            <a:pPr lvl="0"/>
            <a:r>
              <a:rPr lang="en-US" sz="2200" dirty="0" smtClean="0"/>
              <a:t>Claimant submitted mileage for travel to her doctor.  She claimed a total of 3,862 miles from her residence to medical facilities.  It was determined that in fact she overcharged OWCP $1,969.00. Map quest showed that on numerous occasions, she submitted inaccurate mileage vouchers. </a:t>
            </a:r>
          </a:p>
          <a:p>
            <a:pPr lvl="0"/>
            <a:r>
              <a:rPr lang="en-US" sz="2200" dirty="0" smtClean="0"/>
              <a:t>Decision: Reversed.</a:t>
            </a:r>
          </a:p>
          <a:p>
            <a:pPr lvl="0"/>
            <a:r>
              <a:rPr lang="en-US" sz="2200" dirty="0" smtClean="0"/>
              <a:t>Reasoning:</a:t>
            </a:r>
          </a:p>
          <a:p>
            <a:pPr lvl="2"/>
            <a:r>
              <a:rPr lang="en-US" dirty="0" smtClean="0"/>
              <a:t>Appellant OWCP-957 forms were not in the record.</a:t>
            </a:r>
          </a:p>
          <a:p>
            <a:pPr lvl="2"/>
            <a:r>
              <a:rPr lang="en-US" dirty="0" smtClean="0"/>
              <a:t>OWCP failed to cite any legal authority by which the existence of an overpayment was established</a:t>
            </a:r>
            <a:r>
              <a:rPr lang="en-US" sz="2200" dirty="0" smtClean="0"/>
              <a:t>.</a:t>
            </a:r>
          </a:p>
          <a:p>
            <a:pPr lvl="0"/>
            <a:r>
              <a:rPr lang="en-US" sz="2200" dirty="0" smtClean="0"/>
              <a:t>Query: Was it an honest mistake?  Did she in fact see the doctor?  What route did she in fact take?  Did she complete the forms? </a:t>
            </a:r>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254424" y="405824"/>
            <a:ext cx="685800" cy="584776"/>
          </a:xfrm>
          <a:prstGeom prst="rect">
            <a:avLst/>
          </a:prstGeom>
          <a:noFill/>
        </p:spPr>
        <p:txBody>
          <a:bodyPr wrap="square" rtlCol="0">
            <a:spAutoFit/>
          </a:bodyPr>
          <a:lstStyle/>
          <a:p>
            <a:r>
              <a:rPr lang="en-US" sz="3200" b="1" i="1" dirty="0" smtClean="0"/>
              <a:t>2</a:t>
            </a:r>
            <a:endParaRPr lang="en-US" sz="3200" b="1" i="1" dirty="0"/>
          </a:p>
        </p:txBody>
      </p:sp>
      <p:sp>
        <p:nvSpPr>
          <p:cNvPr id="11" name="Oval 10"/>
          <p:cNvSpPr/>
          <p:nvPr/>
        </p:nvSpPr>
        <p:spPr>
          <a:xfrm>
            <a:off x="8229600" y="545812"/>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7924800" y="5334000"/>
            <a:ext cx="937419" cy="9374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22</a:t>
            </a:fld>
            <a:endParaRPr lang="en-US"/>
          </a:p>
        </p:txBody>
      </p:sp>
      <p:sp>
        <p:nvSpPr>
          <p:cNvPr id="8" name="TextBox 7"/>
          <p:cNvSpPr txBox="1"/>
          <p:nvPr/>
        </p:nvSpPr>
        <p:spPr>
          <a:xfrm>
            <a:off x="457200" y="405824"/>
            <a:ext cx="8483024" cy="5693866"/>
          </a:xfrm>
          <a:prstGeom prst="rect">
            <a:avLst/>
          </a:prstGeom>
          <a:noFill/>
        </p:spPr>
        <p:txBody>
          <a:bodyPr wrap="square" rtlCol="0">
            <a:spAutoFit/>
          </a:bodyPr>
          <a:lstStyle/>
          <a:p>
            <a:r>
              <a:rPr lang="en-US" sz="2200" b="1" u="sng" dirty="0" smtClean="0"/>
              <a:t>L.G. and U.S. Postal Service</a:t>
            </a:r>
            <a:endParaRPr lang="en-US" sz="2200" dirty="0" smtClean="0"/>
          </a:p>
          <a:p>
            <a:r>
              <a:rPr lang="en-US" sz="2200" b="1" dirty="0" smtClean="0"/>
              <a:t>115 LRP 22996 May 1, 2015</a:t>
            </a:r>
            <a:endParaRPr lang="en-US" sz="2200" dirty="0" smtClean="0"/>
          </a:p>
          <a:p>
            <a:r>
              <a:rPr lang="en-US" sz="2200" b="1" dirty="0" smtClean="0"/>
              <a:t> </a:t>
            </a:r>
            <a:endParaRPr lang="en-US" sz="2200" dirty="0" smtClean="0"/>
          </a:p>
          <a:p>
            <a:pPr lvl="0"/>
            <a:r>
              <a:rPr lang="en-US" sz="2200" dirty="0" smtClean="0"/>
              <a:t>Claimant falsely told OWCP he was on the payroll of the employing establishment. Claimant was removed from payroll of employing agency under NRP process. Claimant claimed unemployment compensation and schedule award for same period of time.  However, OWCP informed OIG that this was a permissible act.  Claimant plead guilty to several counts of fraud.</a:t>
            </a:r>
            <a:br>
              <a:rPr lang="en-US" sz="2200" dirty="0" smtClean="0"/>
            </a:br>
            <a:endParaRPr lang="en-US" sz="2200" dirty="0" smtClean="0"/>
          </a:p>
          <a:p>
            <a:pPr lvl="0"/>
            <a:r>
              <a:rPr lang="en-US" sz="2200" dirty="0" smtClean="0"/>
              <a:t>Decision: Benefits terminated on bases of plea to fraud.</a:t>
            </a:r>
          </a:p>
          <a:p>
            <a:pPr lvl="0"/>
            <a:r>
              <a:rPr lang="en-US" sz="2200" dirty="0" smtClean="0"/>
              <a:t>Query: Where is the fraud?  </a:t>
            </a:r>
          </a:p>
          <a:p>
            <a:pPr lvl="1"/>
            <a:r>
              <a:rPr lang="en-US" sz="2000" dirty="0" smtClean="0"/>
              <a:t>Is telling OWCP that you are working a fraudulent act, when in fact you are not working?</a:t>
            </a:r>
          </a:p>
          <a:p>
            <a:pPr lvl="1"/>
            <a:r>
              <a:rPr lang="en-US" sz="2000" dirty="0" smtClean="0"/>
              <a:t>Is it illegal to receive unemployment compensation and a scheduled award for same period?</a:t>
            </a:r>
          </a:p>
          <a:p>
            <a:pPr lvl="1"/>
            <a:r>
              <a:rPr lang="en-US" sz="2000" dirty="0" smtClean="0"/>
              <a:t>Is stopping wage earning compensation to obtain a scheduled award illegal?</a:t>
            </a:r>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254424" y="405824"/>
            <a:ext cx="685800" cy="584776"/>
          </a:xfrm>
          <a:prstGeom prst="rect">
            <a:avLst/>
          </a:prstGeom>
          <a:noFill/>
        </p:spPr>
        <p:txBody>
          <a:bodyPr wrap="square" rtlCol="0">
            <a:spAutoFit/>
          </a:bodyPr>
          <a:lstStyle/>
          <a:p>
            <a:r>
              <a:rPr lang="en-US" sz="3200" b="1" i="1" dirty="0" smtClean="0"/>
              <a:t>3</a:t>
            </a:r>
            <a:endParaRPr lang="en-US" sz="3200" b="1" i="1" dirty="0"/>
          </a:p>
        </p:txBody>
      </p:sp>
      <p:sp>
        <p:nvSpPr>
          <p:cNvPr id="10" name="Oval 9"/>
          <p:cNvSpPr/>
          <p:nvPr/>
        </p:nvSpPr>
        <p:spPr>
          <a:xfrm>
            <a:off x="8229600" y="545812"/>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191000" y="304800"/>
            <a:ext cx="1053581" cy="10149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23</a:t>
            </a:fld>
            <a:endParaRPr lang="en-US"/>
          </a:p>
        </p:txBody>
      </p:sp>
      <p:sp>
        <p:nvSpPr>
          <p:cNvPr id="8" name="TextBox 7"/>
          <p:cNvSpPr txBox="1"/>
          <p:nvPr/>
        </p:nvSpPr>
        <p:spPr>
          <a:xfrm>
            <a:off x="457200" y="405824"/>
            <a:ext cx="8483024" cy="5755422"/>
          </a:xfrm>
          <a:prstGeom prst="rect">
            <a:avLst/>
          </a:prstGeom>
          <a:noFill/>
        </p:spPr>
        <p:txBody>
          <a:bodyPr wrap="square" rtlCol="0">
            <a:spAutoFit/>
          </a:bodyPr>
          <a:lstStyle/>
          <a:p>
            <a:r>
              <a:rPr lang="en-US" sz="2200" b="1" u="sng" dirty="0" smtClean="0"/>
              <a:t>W.D. and U.S. Postal Service</a:t>
            </a:r>
            <a:endParaRPr lang="en-US" sz="2200" dirty="0" smtClean="0"/>
          </a:p>
          <a:p>
            <a:r>
              <a:rPr lang="en-US" sz="2200" b="1" dirty="0" smtClean="0"/>
              <a:t>115 LRP 5578 January 28, 2015</a:t>
            </a:r>
            <a:endParaRPr lang="en-US" sz="2200" dirty="0" smtClean="0"/>
          </a:p>
          <a:p>
            <a:r>
              <a:rPr lang="en-US" sz="2200" dirty="0" smtClean="0"/>
              <a:t> </a:t>
            </a:r>
          </a:p>
          <a:p>
            <a:pPr lvl="0"/>
            <a:r>
              <a:rPr lang="en-US" sz="2200" dirty="0" smtClean="0"/>
              <a:t>Facts: Claimant sustained concussion, cervical dorsal and lumbar sprains, a right knee sprain, and a chest wall contusion.  OIG conducted surveillance.  They contacted claimant’s physicians without notifying the claimant or OWCP.</a:t>
            </a:r>
          </a:p>
          <a:p>
            <a:r>
              <a:rPr lang="en-US" sz="2200" dirty="0" smtClean="0"/>
              <a:t> </a:t>
            </a:r>
          </a:p>
          <a:p>
            <a:pPr lvl="0"/>
            <a:r>
              <a:rPr lang="en-US" sz="2200" dirty="0" smtClean="0"/>
              <a:t>Decision: Compensation terminated. </a:t>
            </a:r>
          </a:p>
          <a:p>
            <a:r>
              <a:rPr lang="en-US" sz="2200" dirty="0" smtClean="0"/>
              <a:t> </a:t>
            </a:r>
          </a:p>
          <a:p>
            <a:pPr lvl="0"/>
            <a:r>
              <a:rPr lang="en-US" sz="2200" dirty="0" smtClean="0"/>
              <a:t>Reasoning:</a:t>
            </a:r>
          </a:p>
          <a:p>
            <a:pPr lvl="0"/>
            <a:r>
              <a:rPr lang="en-US" dirty="0" smtClean="0"/>
              <a:t>“The investigative practices of an employing establishment of OIG are not within the jurisdiction of the Board.  Therefore, the priority of </a:t>
            </a:r>
            <a:r>
              <a:rPr lang="en-US" dirty="0" err="1" smtClean="0"/>
              <a:t>OIG’s</a:t>
            </a:r>
            <a:r>
              <a:rPr lang="en-US" dirty="0" smtClean="0"/>
              <a:t> meetings with appellant’s physicians not within the Board’s jurisdiction to review.</a:t>
            </a:r>
          </a:p>
          <a:p>
            <a:pPr lvl="0"/>
            <a:r>
              <a:rPr lang="en-US" dirty="0" smtClean="0"/>
              <a:t>  </a:t>
            </a:r>
          </a:p>
          <a:p>
            <a:pPr lvl="0"/>
            <a:r>
              <a:rPr lang="en-US" dirty="0" smtClean="0"/>
              <a:t>The Board voted that OWCP did provide copies of the surveillance tapes to claimant and counsel of August 5, 2013.  It should further note that the tapes were shown to the physicians many months before the August date.</a:t>
            </a:r>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254424" y="405824"/>
            <a:ext cx="685800" cy="584776"/>
          </a:xfrm>
          <a:prstGeom prst="rect">
            <a:avLst/>
          </a:prstGeom>
          <a:noFill/>
        </p:spPr>
        <p:txBody>
          <a:bodyPr wrap="square" rtlCol="0">
            <a:spAutoFit/>
          </a:bodyPr>
          <a:lstStyle/>
          <a:p>
            <a:r>
              <a:rPr lang="en-US" sz="3200" b="1" i="1" dirty="0" smtClean="0"/>
              <a:t>4</a:t>
            </a:r>
            <a:endParaRPr lang="en-US" sz="3200" b="1" i="1" dirty="0"/>
          </a:p>
        </p:txBody>
      </p:sp>
      <p:sp>
        <p:nvSpPr>
          <p:cNvPr id="10" name="Oval 9"/>
          <p:cNvSpPr/>
          <p:nvPr/>
        </p:nvSpPr>
        <p:spPr>
          <a:xfrm>
            <a:off x="8229600" y="545812"/>
            <a:ext cx="432376" cy="432376"/>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4343400" y="228600"/>
            <a:ext cx="1253570" cy="12535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Cases of Interest </a:t>
            </a:r>
            <a:endParaRPr lang="en-US" sz="3600" b="1"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24</a:t>
            </a:fld>
            <a:endParaRPr lang="en-US"/>
          </a:p>
        </p:txBody>
      </p:sp>
      <p:sp>
        <p:nvSpPr>
          <p:cNvPr id="8" name="TextBox 7"/>
          <p:cNvSpPr txBox="1"/>
          <p:nvPr/>
        </p:nvSpPr>
        <p:spPr>
          <a:xfrm>
            <a:off x="457200" y="1417638"/>
            <a:ext cx="8229600" cy="4524316"/>
          </a:xfrm>
          <a:prstGeom prst="rect">
            <a:avLst/>
          </a:prstGeom>
          <a:noFill/>
        </p:spPr>
        <p:txBody>
          <a:bodyPr wrap="square" rtlCol="0">
            <a:spAutoFit/>
          </a:bodyPr>
          <a:lstStyle/>
          <a:p>
            <a:pPr lvl="0"/>
            <a:r>
              <a:rPr lang="en-US" sz="1600" dirty="0" smtClean="0"/>
              <a:t>1) The fact that a claimant knowingly omitted earnings does not necessarily mean that she was at fault in creating an overpayment of compensation.  The OWCP must show that the claimant should have realized from the surrounding circumstances, that she accepted payment to which she knew she was not entitled. </a:t>
            </a:r>
            <a:r>
              <a:rPr lang="en-US" sz="1600" u="sng" dirty="0" smtClean="0"/>
              <a:t>K.Z. and U.S. Postal Service</a:t>
            </a:r>
            <a:r>
              <a:rPr lang="en-US" sz="1600" dirty="0" smtClean="0"/>
              <a:t>, 112 LRP 46025 (ECAB 2012).</a:t>
            </a:r>
          </a:p>
          <a:p>
            <a:r>
              <a:rPr lang="en-US" sz="1600" dirty="0" smtClean="0"/>
              <a:t> </a:t>
            </a:r>
          </a:p>
          <a:p>
            <a:pPr lvl="0"/>
            <a:r>
              <a:rPr lang="en-US" sz="1600" dirty="0" smtClean="0"/>
              <a:t>2) An appellant’s arguments and evidence concerning her impairment mental state when she committed workers’ compensation fraud in violation of the 18 USC 1920 was not relevant to the </a:t>
            </a:r>
            <a:r>
              <a:rPr lang="en-US" sz="1600" dirty="0" err="1" smtClean="0"/>
              <a:t>OWCP’s</a:t>
            </a:r>
            <a:r>
              <a:rPr lang="en-US" sz="1600" dirty="0" smtClean="0"/>
              <a:t> decision to terminate her benefits.  The OWCP and the ECAB have no authority to continue compensation benefits after a claimant has been convicted of fraud.</a:t>
            </a:r>
            <a:r>
              <a:rPr lang="en-US" sz="1600" u="sng" dirty="0" smtClean="0"/>
              <a:t> Tina M. </a:t>
            </a:r>
            <a:r>
              <a:rPr lang="en-US" sz="1600" u="sng" dirty="0" err="1" smtClean="0"/>
              <a:t>Parrelli</a:t>
            </a:r>
            <a:r>
              <a:rPr lang="en-US" sz="1600" u="sng" dirty="0" smtClean="0"/>
              <a:t>-Ball and Department of Treasury</a:t>
            </a:r>
            <a:r>
              <a:rPr lang="en-US" sz="1600" dirty="0" smtClean="0"/>
              <a:t>, 106 LRP 37932 (ECAB 2006).</a:t>
            </a:r>
          </a:p>
          <a:p>
            <a:r>
              <a:rPr lang="en-US" sz="1600" dirty="0" smtClean="0"/>
              <a:t> </a:t>
            </a:r>
          </a:p>
          <a:p>
            <a:r>
              <a:rPr lang="en-US" sz="1600" dirty="0" smtClean="0"/>
              <a:t> </a:t>
            </a:r>
          </a:p>
          <a:p>
            <a:pPr lvl="0"/>
            <a:r>
              <a:rPr lang="en-US" sz="1600" dirty="0" smtClean="0"/>
              <a:t>3) The ECAB reversed </a:t>
            </a:r>
            <a:r>
              <a:rPr lang="en-US" sz="1600" dirty="0" err="1" smtClean="0"/>
              <a:t>OWCP’s</a:t>
            </a:r>
            <a:r>
              <a:rPr lang="en-US" sz="1600" dirty="0" smtClean="0"/>
              <a:t> decision that a security screener forfeited his right to compensation for approximately three and a half years for allegedly failing to disclose employment income and activities.  The claimant performed only minimal activities for a family member’s business and did not derive any income from those activities.  Further, the U.S. attorney opted not to prosecute the claimant for workers compensation fraud. </a:t>
            </a:r>
            <a:r>
              <a:rPr lang="en-US" sz="1600" u="sng" dirty="0" smtClean="0"/>
              <a:t>E.L. and Department of Homeland Security</a:t>
            </a:r>
            <a:r>
              <a:rPr lang="en-US" sz="1600" dirty="0" smtClean="0"/>
              <a:t>, 112 LRP 45434 (ECAB 2014).</a:t>
            </a:r>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25</a:t>
            </a:fld>
            <a:endParaRPr lang="en-US"/>
          </a:p>
        </p:txBody>
      </p:sp>
      <p:sp>
        <p:nvSpPr>
          <p:cNvPr id="8" name="TextBox 7"/>
          <p:cNvSpPr txBox="1"/>
          <p:nvPr/>
        </p:nvSpPr>
        <p:spPr>
          <a:xfrm>
            <a:off x="457200" y="381000"/>
            <a:ext cx="8229600" cy="5262980"/>
          </a:xfrm>
          <a:prstGeom prst="rect">
            <a:avLst/>
          </a:prstGeom>
          <a:noFill/>
        </p:spPr>
        <p:txBody>
          <a:bodyPr wrap="square" rtlCol="0">
            <a:spAutoFit/>
          </a:bodyPr>
          <a:lstStyle/>
          <a:p>
            <a:pPr lvl="0"/>
            <a:r>
              <a:rPr lang="en-US" sz="1600" dirty="0" smtClean="0"/>
              <a:t>4) The ECAB reversed a forfeiture decision, explaining that the OWCP may not base its application of the forfeiture provision “strictly on conclusions drawn in an investigation”.  The OWCP did not present sufficient evidence that the claimant knowingly failed to report earnings.  The investigation consisted of a surveillance video, which the board found to be of “poor quality” and a narrative summary of that video.  There were no signed statements or evidence from witnesses, such as customers, regarding the claimants work activities. </a:t>
            </a:r>
            <a:r>
              <a:rPr lang="en-US" sz="1600" u="sng" dirty="0" smtClean="0"/>
              <a:t>B.Y. and U.S. Postal Service</a:t>
            </a:r>
            <a:r>
              <a:rPr lang="en-US" sz="1600" dirty="0" smtClean="0"/>
              <a:t>, 112 LRP 40132 (ECAB 2012).</a:t>
            </a:r>
          </a:p>
          <a:p>
            <a:r>
              <a:rPr lang="en-US" sz="1600" dirty="0" smtClean="0"/>
              <a:t> </a:t>
            </a:r>
          </a:p>
          <a:p>
            <a:pPr lvl="0"/>
            <a:r>
              <a:rPr lang="en-US" sz="1600" dirty="0" smtClean="0"/>
              <a:t>5) When the OWCP obtains a surveillance video of the claimant and forwards it to a physician for review, it must make the claimant aware that it is providing such evidence to a medical expert.  In addition, if the claimant requests a copy of the video, the OWCP must provide one and give the claimant the opportunity to inspect it and comment on its accuracy before it terminates benefits.  </a:t>
            </a:r>
            <a:r>
              <a:rPr lang="en-US" sz="1600" u="sng" dirty="0" smtClean="0"/>
              <a:t>A.P. and U.S. Postal Service</a:t>
            </a:r>
            <a:r>
              <a:rPr lang="en-US" sz="1600" dirty="0" smtClean="0"/>
              <a:t>, 113 LRP 14890 (ECAB 2013).</a:t>
            </a:r>
          </a:p>
          <a:p>
            <a:r>
              <a:rPr lang="en-US" sz="1600" dirty="0" smtClean="0"/>
              <a:t> </a:t>
            </a:r>
          </a:p>
          <a:p>
            <a:pPr lvl="0"/>
            <a:r>
              <a:rPr lang="en-US" sz="1600" dirty="0" smtClean="0"/>
              <a:t>6) To support termination or suspension of benefits under Section 8148, the evidence must establish: 1. the individual was convicted. 2. The conviction is related to the claim for or receipt of benefits under the FECA.  The effective date of termination in fraud cases under Section 818 is the date of conviction, which is the date of the verdict or in cases of a plea agreement, the date the claimant made the plea in open court (not the date of sentencing or when court papers were signed).  5 USC 8148; </a:t>
            </a:r>
            <a:r>
              <a:rPr lang="en-US" sz="1600" u="sng" dirty="0" smtClean="0"/>
              <a:t>C.G.</a:t>
            </a:r>
            <a:r>
              <a:rPr lang="en-US" sz="1600" dirty="0" smtClean="0"/>
              <a:t> </a:t>
            </a:r>
            <a:r>
              <a:rPr lang="en-US" sz="1600" u="sng" dirty="0" smtClean="0"/>
              <a:t>and Department of the Navy</a:t>
            </a:r>
            <a:r>
              <a:rPr lang="en-US" sz="1600" dirty="0" smtClean="0"/>
              <a:t>, 112 LRP 31650 (ECAB 2012); B.S. and Department of Veterans Affairs, 107 LRP 61842 (ECAB 2007).</a:t>
            </a:r>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26</a:t>
            </a:fld>
            <a:endParaRPr lang="en-US"/>
          </a:p>
        </p:txBody>
      </p:sp>
      <p:sp>
        <p:nvSpPr>
          <p:cNvPr id="8" name="TextBox 7"/>
          <p:cNvSpPr txBox="1"/>
          <p:nvPr/>
        </p:nvSpPr>
        <p:spPr>
          <a:xfrm>
            <a:off x="457200" y="381000"/>
            <a:ext cx="8229600" cy="5755423"/>
          </a:xfrm>
          <a:prstGeom prst="rect">
            <a:avLst/>
          </a:prstGeom>
          <a:noFill/>
        </p:spPr>
        <p:txBody>
          <a:bodyPr wrap="square" rtlCol="0">
            <a:spAutoFit/>
          </a:bodyPr>
          <a:lstStyle/>
          <a:p>
            <a:pPr lvl="0"/>
            <a:r>
              <a:rPr lang="en-US" sz="1600" dirty="0" smtClean="0"/>
              <a:t>7) Fraud based solely on the employee’s misrepresenting her physical condition, without proof that she had earnings or other forms of remuneration from her activities, does not support retroactively invoking the penalty provision. B.S. and U.S. Postal Service. 110 LRP 29549 (ECAB 2010).</a:t>
            </a:r>
            <a:br>
              <a:rPr lang="en-US" sz="1600" dirty="0" smtClean="0"/>
            </a:br>
            <a:endParaRPr lang="en-US" sz="1600" dirty="0" smtClean="0"/>
          </a:p>
          <a:p>
            <a:pPr lvl="0"/>
            <a:r>
              <a:rPr lang="en-US" sz="1600" dirty="0" smtClean="0"/>
              <a:t>8) A charge that an employee knowingly supplied wrong information with intent to defraud the agency requires the agency to prove that: 1. the information submitted included a false statement. The test here is objective and is made without regard to the employee’s subjective understanding or knowledge. 2. The false statement was material. 3. The employee acted with the requisite intent. </a:t>
            </a:r>
            <a:r>
              <a:rPr lang="en-US" sz="1600" u="sng" dirty="0" err="1" smtClean="0"/>
              <a:t>Leatherbury</a:t>
            </a:r>
            <a:r>
              <a:rPr lang="en-US" sz="1600" u="sng" dirty="0" smtClean="0"/>
              <a:t> </a:t>
            </a:r>
            <a:r>
              <a:rPr lang="en-US" sz="1600" u="sng" dirty="0" err="1" smtClean="0"/>
              <a:t>v</a:t>
            </a:r>
            <a:r>
              <a:rPr lang="en-US" sz="1600" u="sng" dirty="0" smtClean="0"/>
              <a:t>. Department of the</a:t>
            </a:r>
            <a:r>
              <a:rPr lang="en-US" sz="1600" dirty="0" smtClean="0"/>
              <a:t> </a:t>
            </a:r>
            <a:r>
              <a:rPr lang="en-US" sz="1600" u="sng" dirty="0" smtClean="0"/>
              <a:t>Army</a:t>
            </a:r>
            <a:r>
              <a:rPr lang="en-US" sz="1600" dirty="0" smtClean="0"/>
              <a:t>, 245848, 524 F. 3d. 1293 (Fed. Cir. 2008).</a:t>
            </a:r>
          </a:p>
          <a:p>
            <a:r>
              <a:rPr lang="en-US" sz="1600" dirty="0" smtClean="0"/>
              <a:t> </a:t>
            </a:r>
          </a:p>
          <a:p>
            <a:pPr lvl="0"/>
            <a:r>
              <a:rPr lang="en-US" sz="1600" dirty="0" smtClean="0"/>
              <a:t>9) To establish a charge of falsification, an agency must prove by preponderant evidence that the appellant intentionally provided incorrect information.  </a:t>
            </a:r>
          </a:p>
          <a:p>
            <a:r>
              <a:rPr lang="en-US" sz="1600" dirty="0" smtClean="0"/>
              <a:t>The charge of a false statement will be considered relatively narrowly; if the agency charges the employee with a particular false statement it cannot then seek to revise the charges before the MSPB to include charges of broader errors.  </a:t>
            </a:r>
            <a:r>
              <a:rPr lang="en-US" sz="1600" u="sng" dirty="0" err="1" smtClean="0"/>
              <a:t>Broida</a:t>
            </a:r>
            <a:r>
              <a:rPr lang="en-US" sz="1600" u="sng" dirty="0" smtClean="0"/>
              <a:t> Guide to MSPB Law; Proof of Fraud; Falsification.  </a:t>
            </a:r>
          </a:p>
          <a:p>
            <a:endParaRPr lang="en-US" sz="1600" u="sng" dirty="0" smtClean="0"/>
          </a:p>
          <a:p>
            <a:r>
              <a:rPr lang="en-US" sz="1600" dirty="0" smtClean="0"/>
              <a:t>10) Fraud based solely on the employee’s misrepresenting her physical condition, without proof that she had earnings or other forms of remuneration from her activities, does not support retroactively invoking the penalty provision. B.S. and U.S. Postal Service. 110 LRP 29549 (ECAB 2010)</a:t>
            </a:r>
            <a:r>
              <a:rPr lang="en-US" sz="1500" dirty="0" smtClean="0"/>
              <a:t>.</a:t>
            </a:r>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27</a:t>
            </a:fld>
            <a:endParaRPr lang="en-US"/>
          </a:p>
        </p:txBody>
      </p:sp>
      <p:sp>
        <p:nvSpPr>
          <p:cNvPr id="8" name="TextBox 7"/>
          <p:cNvSpPr txBox="1"/>
          <p:nvPr/>
        </p:nvSpPr>
        <p:spPr>
          <a:xfrm>
            <a:off x="457200" y="457200"/>
            <a:ext cx="8229600" cy="4985981"/>
          </a:xfrm>
          <a:prstGeom prst="rect">
            <a:avLst/>
          </a:prstGeom>
          <a:noFill/>
        </p:spPr>
        <p:txBody>
          <a:bodyPr wrap="square" rtlCol="0">
            <a:spAutoFit/>
          </a:bodyPr>
          <a:lstStyle/>
          <a:p>
            <a:pPr lvl="0"/>
            <a:r>
              <a:rPr lang="en-US" sz="1600" dirty="0" smtClean="0"/>
              <a:t>11) A charge that an employee knowingly supplied wrong information with intent to defraud the agency requires the agency to prove that: 1. the information submitted included a false statement. The test here is objective and is made without regard to the employee’s subjective understanding or knowledge. 2. The false statement was material. 3. The employee acted with the requisite intent. </a:t>
            </a:r>
            <a:r>
              <a:rPr lang="en-US" sz="1600" u="sng" dirty="0" err="1" smtClean="0"/>
              <a:t>Leatherbury</a:t>
            </a:r>
            <a:r>
              <a:rPr lang="en-US" sz="1600" u="sng" dirty="0" smtClean="0"/>
              <a:t> </a:t>
            </a:r>
            <a:r>
              <a:rPr lang="en-US" sz="1600" u="sng" dirty="0" err="1" smtClean="0"/>
              <a:t>v</a:t>
            </a:r>
            <a:r>
              <a:rPr lang="en-US" sz="1600" u="sng" dirty="0" smtClean="0"/>
              <a:t>. Department of the</a:t>
            </a:r>
            <a:r>
              <a:rPr lang="en-US" sz="1600" dirty="0" smtClean="0"/>
              <a:t> </a:t>
            </a:r>
            <a:r>
              <a:rPr lang="en-US" sz="1600" u="sng" dirty="0" smtClean="0"/>
              <a:t>Army</a:t>
            </a:r>
            <a:r>
              <a:rPr lang="en-US" sz="1600" dirty="0" smtClean="0"/>
              <a:t>, 245848, 524 F. 3d. 1293 (Fed. Cir. 2008).</a:t>
            </a:r>
          </a:p>
          <a:p>
            <a:r>
              <a:rPr lang="en-US" sz="1600" dirty="0" smtClean="0"/>
              <a:t> </a:t>
            </a:r>
          </a:p>
          <a:p>
            <a:pPr lvl="0"/>
            <a:r>
              <a:rPr lang="en-US" sz="1600" dirty="0" smtClean="0"/>
              <a:t>12) To establish a charge of falsification, an agency must prove by preponderant evidence that the appellant intentionally provided incorrect information.  </a:t>
            </a:r>
          </a:p>
          <a:p>
            <a:r>
              <a:rPr lang="en-US" sz="1600" dirty="0" smtClean="0"/>
              <a:t>The charge of a false statement will be considered relatively narrowly; if the agency charges the employee with a particular false statement it cannot then seek to revise the charges before the MSPB to include charges of broader errors.  </a:t>
            </a:r>
            <a:r>
              <a:rPr lang="en-US" sz="1600" u="sng" dirty="0" err="1" smtClean="0"/>
              <a:t>Broida</a:t>
            </a:r>
            <a:r>
              <a:rPr lang="en-US" sz="1600" u="sng" dirty="0" smtClean="0"/>
              <a:t> Guide to MSPB Law; Proof of Fraud; Falsification.  </a:t>
            </a:r>
          </a:p>
          <a:p>
            <a:endParaRPr lang="en-US" sz="1600" u="sng" dirty="0" smtClean="0"/>
          </a:p>
          <a:p>
            <a:pPr lvl="0"/>
            <a:r>
              <a:rPr lang="en-US" sz="1600" dirty="0" smtClean="0"/>
              <a:t>13) To sustain a falsification charge, an agency must prove by preponderant evidence that the appellant knowingly supplied incorrect information with the intention of defrauding, deceiving, or misleading the agency.  Whether the element of intent has been proven must be resolved from the totality of the circumstances. </a:t>
            </a:r>
            <a:r>
              <a:rPr lang="en-US" sz="1600" u="sng" dirty="0" smtClean="0"/>
              <a:t>Reid </a:t>
            </a:r>
            <a:r>
              <a:rPr lang="en-US" sz="1600" u="sng" dirty="0" err="1" smtClean="0"/>
              <a:t>v</a:t>
            </a:r>
            <a:r>
              <a:rPr lang="en-US" sz="1600" u="sng" dirty="0" smtClean="0"/>
              <a:t>. Department of the Navy</a:t>
            </a:r>
            <a:r>
              <a:rPr lang="en-US" sz="1600" dirty="0" smtClean="0"/>
              <a:t>, 112 LRP 39732, 118 MSPR 396 (MSPD 2012).</a:t>
            </a:r>
          </a:p>
          <a:p>
            <a:endParaRPr lang="en-US" sz="1500" dirty="0" smtClean="0"/>
          </a:p>
          <a:p>
            <a:endParaRPr lang="en-US" dirty="0"/>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dirty="0"/>
          </a:p>
        </p:txBody>
      </p:sp>
      <p:sp>
        <p:nvSpPr>
          <p:cNvPr id="6" name="Slide Number Placeholder 5"/>
          <p:cNvSpPr>
            <a:spLocks noGrp="1"/>
          </p:cNvSpPr>
          <p:nvPr>
            <p:ph type="sldNum" sz="quarter" idx="12"/>
          </p:nvPr>
        </p:nvSpPr>
        <p:spPr/>
        <p:txBody>
          <a:bodyPr/>
          <a:lstStyle/>
          <a:p>
            <a:fld id="{5F5367F7-5487-A046-B746-B3285936C291}" type="slidenum">
              <a:rPr lang="en-US" smtClean="0"/>
              <a:pPr/>
              <a:t>28</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Thank</a:t>
            </a:r>
            <a:r>
              <a:rPr kumimoji="0" lang="en-US" sz="4400" b="1" i="0" u="none" strike="noStrike" kern="1200" cap="none" spc="0" normalizeH="0" noProof="0" dirty="0" smtClean="0">
                <a:ln>
                  <a:noFill/>
                </a:ln>
                <a:solidFill>
                  <a:schemeClr val="tx1"/>
                </a:solidFill>
                <a:effectLst/>
                <a:uLnTx/>
                <a:uFillTx/>
                <a:latin typeface="+mj-lt"/>
                <a:ea typeface="+mj-ea"/>
                <a:cs typeface="+mj-cs"/>
              </a:rPr>
              <a:t> you</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Subtitle 2"/>
          <p:cNvSpPr txBox="1">
            <a:spLocks/>
          </p:cNvSpPr>
          <p:nvPr/>
        </p:nvSpPr>
        <p:spPr>
          <a:xfrm>
            <a:off x="2273300" y="4191000"/>
            <a:ext cx="4889500" cy="14478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chemeClr val="bg1">
                    <a:lumMod val="50000"/>
                  </a:schemeClr>
                </a:solidFill>
                <a:effectLst/>
                <a:uLnTx/>
                <a:uFillTx/>
                <a:latin typeface="+mn-lt"/>
                <a:ea typeface="+mn-ea"/>
                <a:cs typeface="+mn-cs"/>
              </a:rPr>
              <a:t>False statement or fraud to obtain Federal employee’s compensation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p:cNvPicPr>
            <a:picLocks noChangeAspect="1"/>
          </p:cNvPicPr>
          <p:nvPr/>
        </p:nvPicPr>
        <p:blipFill>
          <a:blip r:embed="rId2"/>
          <a:srcRect r="64526"/>
          <a:stretch>
            <a:fillRect/>
          </a:stretch>
        </p:blipFill>
        <p:spPr>
          <a:xfrm>
            <a:off x="2273300" y="381000"/>
            <a:ext cx="4279900" cy="1435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Table of Contents</a:t>
            </a:r>
            <a:endParaRPr lang="en-US" b="1" dirty="0"/>
          </a:p>
        </p:txBody>
      </p:sp>
      <p:sp>
        <p:nvSpPr>
          <p:cNvPr id="3" name="Content Placeholder 2"/>
          <p:cNvSpPr>
            <a:spLocks noGrp="1"/>
          </p:cNvSpPr>
          <p:nvPr>
            <p:ph idx="1"/>
          </p:nvPr>
        </p:nvSpPr>
        <p:spPr/>
        <p:txBody>
          <a:bodyPr>
            <a:normAutofit/>
          </a:bodyPr>
          <a:lstStyle/>
          <a:p>
            <a:r>
              <a:rPr lang="en-US" sz="2400" dirty="0" smtClean="0"/>
              <a:t>I. Definitions</a:t>
            </a:r>
          </a:p>
          <a:p>
            <a:r>
              <a:rPr lang="en-US" sz="2400" dirty="0" smtClean="0"/>
              <a:t>II. Statute</a:t>
            </a:r>
          </a:p>
          <a:p>
            <a:r>
              <a:rPr lang="en-US" sz="2400" dirty="0" smtClean="0"/>
              <a:t>III. Penalties</a:t>
            </a:r>
          </a:p>
          <a:p>
            <a:r>
              <a:rPr lang="en-US" sz="2400" dirty="0" smtClean="0"/>
              <a:t>IV. Ethical Rule</a:t>
            </a:r>
          </a:p>
          <a:p>
            <a:pPr lvl="0"/>
            <a:r>
              <a:rPr lang="en-US" sz="2400" dirty="0" smtClean="0"/>
              <a:t>V. </a:t>
            </a:r>
            <a:r>
              <a:rPr lang="en-US" sz="2400" dirty="0"/>
              <a:t>“OIG” – The Office of Inspector </a:t>
            </a:r>
            <a:r>
              <a:rPr lang="en-US" sz="2400" dirty="0" smtClean="0"/>
              <a:t>General</a:t>
            </a:r>
          </a:p>
          <a:p>
            <a:pPr lvl="0"/>
            <a:r>
              <a:rPr lang="en-US" sz="2400" dirty="0" smtClean="0"/>
              <a:t>VI. HIPPA</a:t>
            </a:r>
          </a:p>
          <a:p>
            <a:r>
              <a:rPr lang="en-US" sz="2400" dirty="0"/>
              <a:t>VII. </a:t>
            </a:r>
            <a:r>
              <a:rPr lang="en-US" sz="2400" dirty="0" err="1"/>
              <a:t>Zeelander</a:t>
            </a:r>
            <a:r>
              <a:rPr lang="en-US" sz="2400" dirty="0"/>
              <a:t> </a:t>
            </a:r>
            <a:r>
              <a:rPr lang="en-US" sz="2400" dirty="0" err="1"/>
              <a:t>Uber</a:t>
            </a:r>
            <a:r>
              <a:rPr lang="en-US" sz="2400" dirty="0"/>
              <a:t> </a:t>
            </a:r>
            <a:r>
              <a:rPr lang="en-US" sz="2400" dirty="0" err="1" smtClean="0"/>
              <a:t>Alles</a:t>
            </a:r>
            <a:endParaRPr lang="en-US" sz="2400" dirty="0" smtClean="0"/>
          </a:p>
          <a:p>
            <a:r>
              <a:rPr lang="en-US" sz="2400" dirty="0" smtClean="0"/>
              <a:t>VIII</a:t>
            </a:r>
            <a:r>
              <a:rPr lang="en-US" sz="2400" dirty="0"/>
              <a:t>.</a:t>
            </a:r>
            <a:r>
              <a:rPr lang="en-US" sz="2400" dirty="0" smtClean="0"/>
              <a:t> </a:t>
            </a:r>
            <a:r>
              <a:rPr lang="en-US" sz="2400" dirty="0"/>
              <a:t>2015 ECAB “Fraud” </a:t>
            </a:r>
            <a:r>
              <a:rPr lang="en-US" sz="2400" dirty="0" smtClean="0"/>
              <a:t>Cases</a:t>
            </a:r>
          </a:p>
          <a:p>
            <a:r>
              <a:rPr lang="en-US" sz="2400" dirty="0" smtClean="0"/>
              <a:t>IX. Cases of Interest </a:t>
            </a:r>
            <a:endParaRPr lang="en-US" sz="2400" dirty="0"/>
          </a:p>
          <a:p>
            <a:endParaRPr lang="en-US" dirty="0" smtClean="0"/>
          </a:p>
          <a:p>
            <a:endParaRPr lang="en-US" dirty="0" smtClean="0"/>
          </a:p>
          <a:p>
            <a:pPr lvl="0"/>
            <a:endParaRPr lang="en-US" dirty="0" smtClean="0"/>
          </a:p>
          <a:p>
            <a:pPr lvl="0"/>
            <a:endParaRPr lang="en-US" dirty="0" smtClean="0"/>
          </a:p>
          <a:p>
            <a:pPr lvl="0"/>
            <a:endParaRPr lang="en-US" dirty="0" smtClean="0"/>
          </a:p>
          <a:p>
            <a:endParaRPr lang="en-US"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3</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Fraud - Definitions</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pPr lvl="0"/>
            <a:r>
              <a:rPr lang="en-US" sz="2400" u="sng" dirty="0" smtClean="0"/>
              <a:t>Fraud</a:t>
            </a:r>
            <a:r>
              <a:rPr lang="en-US" sz="2400" dirty="0" smtClean="0"/>
              <a:t> </a:t>
            </a:r>
            <a:r>
              <a:rPr lang="en-US" sz="2400" dirty="0"/>
              <a:t>denotes conduct that has an intent </a:t>
            </a:r>
            <a:r>
              <a:rPr lang="en-US" sz="2400" dirty="0" smtClean="0"/>
              <a:t>to deceive</a:t>
            </a:r>
          </a:p>
          <a:p>
            <a:pPr>
              <a:buNone/>
            </a:pPr>
            <a:r>
              <a:rPr lang="en-US" sz="2000" dirty="0"/>
              <a:t> </a:t>
            </a:r>
          </a:p>
          <a:p>
            <a:pPr lvl="3"/>
            <a:r>
              <a:rPr lang="en-US" sz="1800" dirty="0"/>
              <a:t>An actual or implied misrepresentation of a material </a:t>
            </a:r>
            <a:r>
              <a:rPr lang="en-US" sz="1800" dirty="0" smtClean="0"/>
              <a:t>fact</a:t>
            </a:r>
          </a:p>
          <a:p>
            <a:pPr lvl="3"/>
            <a:r>
              <a:rPr lang="en-US" sz="1800" dirty="0"/>
              <a:t>Knowing concealment of a material </a:t>
            </a:r>
            <a:r>
              <a:rPr lang="en-US" sz="1800" dirty="0" smtClean="0"/>
              <a:t>fact</a:t>
            </a:r>
          </a:p>
          <a:p>
            <a:pPr lvl="3"/>
            <a:endParaRPr lang="en-US" sz="2000" u="sng" dirty="0" smtClean="0"/>
          </a:p>
          <a:p>
            <a:pPr lvl="0"/>
            <a:r>
              <a:rPr lang="en-US" sz="2400" u="sng" dirty="0"/>
              <a:t>Lack of Candor</a:t>
            </a:r>
            <a:r>
              <a:rPr lang="en-US" sz="2400" u="sng" dirty="0" smtClean="0"/>
              <a:t> </a:t>
            </a:r>
            <a:r>
              <a:rPr lang="en-US" sz="2400" dirty="0" smtClean="0"/>
              <a:t>– Failure </a:t>
            </a:r>
            <a:r>
              <a:rPr lang="en-US" sz="2400" dirty="0"/>
              <a:t>to disclose something</a:t>
            </a:r>
            <a:r>
              <a:rPr lang="en-US" sz="2400" dirty="0" smtClean="0"/>
              <a:t> should </a:t>
            </a:r>
            <a:r>
              <a:rPr lang="en-US" sz="2400" dirty="0"/>
              <a:t>have been disclosed in order to make the given statement accurate and complete. </a:t>
            </a:r>
            <a:r>
              <a:rPr lang="en-US" sz="2400" dirty="0" smtClean="0"/>
              <a:t> </a:t>
            </a:r>
          </a:p>
          <a:p>
            <a:pPr>
              <a:buNone/>
            </a:pPr>
            <a:r>
              <a:rPr lang="en-US" sz="2000" dirty="0"/>
              <a:t> </a:t>
            </a:r>
          </a:p>
          <a:p>
            <a:pPr lvl="0"/>
            <a:r>
              <a:rPr lang="en-US" sz="2400" u="sng" dirty="0"/>
              <a:t>Workers’ Compensation Abuse</a:t>
            </a:r>
            <a:r>
              <a:rPr lang="en-US" sz="2400" dirty="0" smtClean="0"/>
              <a:t> – Any </a:t>
            </a:r>
            <a:r>
              <a:rPr lang="en-US" sz="2400" dirty="0"/>
              <a:t>practice that uses the workers’ compensation system in a way that is contrary to the intended purpose of the system or law.</a:t>
            </a:r>
          </a:p>
          <a:p>
            <a:pPr>
              <a:buNone/>
            </a:pPr>
            <a:endParaRPr lang="en-US" sz="1800"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4</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normAutofit/>
          </a:bodyPr>
          <a:lstStyle/>
          <a:p>
            <a:pPr algn="l"/>
            <a:r>
              <a:rPr lang="en-US" b="1" dirty="0" smtClean="0"/>
              <a:t>Statute</a:t>
            </a:r>
            <a:endParaRPr lang="en-US" dirty="0"/>
          </a:p>
        </p:txBody>
      </p:sp>
      <p:sp>
        <p:nvSpPr>
          <p:cNvPr id="3" name="Content Placeholder 2"/>
          <p:cNvSpPr>
            <a:spLocks noGrp="1"/>
          </p:cNvSpPr>
          <p:nvPr>
            <p:ph idx="1"/>
          </p:nvPr>
        </p:nvSpPr>
        <p:spPr>
          <a:xfrm>
            <a:off x="457200" y="1752600"/>
            <a:ext cx="8229600" cy="4373563"/>
          </a:xfrm>
        </p:spPr>
        <p:txBody>
          <a:bodyPr>
            <a:normAutofit lnSpcReduction="10000"/>
          </a:bodyPr>
          <a:lstStyle/>
          <a:p>
            <a:pPr>
              <a:buNone/>
            </a:pPr>
            <a:r>
              <a:rPr lang="en-US" sz="2000" b="1" dirty="0" smtClean="0"/>
              <a:t>18 U.S.C. – Crime and Criminal Procedure. Section 1920. </a:t>
            </a:r>
          </a:p>
          <a:p>
            <a:pPr>
              <a:buNone/>
            </a:pPr>
            <a:r>
              <a:rPr lang="en-US" sz="2000" b="1" dirty="0" smtClean="0"/>
              <a:t>	False statement or fraud to obtain Federal employee’s compensation</a:t>
            </a:r>
          </a:p>
          <a:p>
            <a:pPr>
              <a:buNone/>
            </a:pPr>
            <a:endParaRPr lang="en-US" sz="2000" b="1" dirty="0" smtClean="0"/>
          </a:p>
          <a:p>
            <a:pPr>
              <a:buNone/>
            </a:pPr>
            <a:r>
              <a:rPr lang="en-US" sz="2000" dirty="0" smtClean="0"/>
              <a:t>Whoever knowingly and willfully falsifies, conceals or covers up a material fact, or makes a false, fictitious, or fraudulent statement or representation, or makes or uses a false statement or report knowing the same to contain any false, fictitious, or fraudulent statement or entry in connection with the application for or receipt of compensation or other benefit or payment under subchapter I or III of chapter 81 of title 5, shall be guilty of perjury, and on conviction thereof shall be punished by a fine under this title, or by imprisonment for not more than 5 years, or both; but if the amount of the benefits falsely obtained does not exceed $1,000, such person shall be punished by a fine under this title, or by imprisonment for no more than 1 year, or both. </a:t>
            </a:r>
          </a:p>
          <a:p>
            <a:pPr>
              <a:buNone/>
            </a:pPr>
            <a:endParaRPr lang="en-US"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5</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5-09-10 at 10.28.02 PM.png"/>
          <p:cNvPicPr>
            <a:picLocks noChangeAspect="1"/>
          </p:cNvPicPr>
          <p:nvPr/>
        </p:nvPicPr>
        <p:blipFill>
          <a:blip r:embed="rId2"/>
          <a:stretch>
            <a:fillRect/>
          </a:stretch>
        </p:blipFill>
        <p:spPr>
          <a:xfrm>
            <a:off x="6172200" y="304800"/>
            <a:ext cx="2681177" cy="1295400"/>
          </a:xfrm>
          <a:prstGeom prst="rect">
            <a:avLst/>
          </a:prstGeom>
          <a:effectLst>
            <a:outerShdw blurRad="24765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Penalties</a:t>
            </a:r>
            <a:endParaRPr lang="en-US" b="1" dirty="0"/>
          </a:p>
        </p:txBody>
      </p:sp>
      <p:sp>
        <p:nvSpPr>
          <p:cNvPr id="3" name="Content Placeholder 2"/>
          <p:cNvSpPr>
            <a:spLocks noGrp="1"/>
          </p:cNvSpPr>
          <p:nvPr>
            <p:ph idx="1"/>
          </p:nvPr>
        </p:nvSpPr>
        <p:spPr/>
        <p:txBody>
          <a:bodyPr/>
          <a:lstStyle/>
          <a:p>
            <a:pPr lvl="0">
              <a:buNone/>
            </a:pPr>
            <a:r>
              <a:rPr lang="en-US" dirty="0" smtClean="0"/>
              <a:t> </a:t>
            </a:r>
          </a:p>
          <a:p>
            <a:pPr lvl="0"/>
            <a:r>
              <a:rPr lang="en-US" dirty="0" smtClean="0"/>
              <a:t>Fine;</a:t>
            </a:r>
          </a:p>
          <a:p>
            <a:pPr lvl="0"/>
            <a:r>
              <a:rPr lang="en-US" dirty="0" smtClean="0"/>
              <a:t>Imprisonment;</a:t>
            </a:r>
          </a:p>
          <a:p>
            <a:pPr lvl="0"/>
            <a:r>
              <a:rPr lang="en-US" dirty="0" smtClean="0"/>
              <a:t>Or, both.</a:t>
            </a:r>
          </a:p>
          <a:p>
            <a:endParaRPr lang="en-US"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6</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smtClean="0"/>
              <a:t>Ethical Rule</a:t>
            </a:r>
            <a:br>
              <a:rPr lang="en-US" b="1" dirty="0" smtClean="0"/>
            </a:br>
            <a:endParaRPr lang="en-US" b="1" dirty="0"/>
          </a:p>
        </p:txBody>
      </p:sp>
      <p:sp>
        <p:nvSpPr>
          <p:cNvPr id="3" name="Content Placeholder 2"/>
          <p:cNvSpPr>
            <a:spLocks noGrp="1"/>
          </p:cNvSpPr>
          <p:nvPr>
            <p:ph idx="1"/>
          </p:nvPr>
        </p:nvSpPr>
        <p:spPr>
          <a:xfrm>
            <a:off x="457200" y="1417638"/>
            <a:ext cx="8229600" cy="4708525"/>
          </a:xfrm>
        </p:spPr>
        <p:txBody>
          <a:bodyPr>
            <a:noAutofit/>
          </a:bodyPr>
          <a:lstStyle/>
          <a:p>
            <a:r>
              <a:rPr lang="en-US" sz="2400" dirty="0" smtClean="0"/>
              <a:t>A lawyer shall not counsel a client to engage, or assist a client, in conduct that the lawyer </a:t>
            </a:r>
            <a:r>
              <a:rPr lang="en-US" sz="2400" i="1" dirty="0" smtClean="0"/>
              <a:t>knows </a:t>
            </a:r>
            <a:r>
              <a:rPr lang="en-US" sz="2400" dirty="0" smtClean="0"/>
              <a:t>is </a:t>
            </a:r>
            <a:r>
              <a:rPr lang="en-US" sz="2400" i="1" dirty="0" smtClean="0"/>
              <a:t>illegal </a:t>
            </a:r>
            <a:r>
              <a:rPr lang="en-US" sz="2400" dirty="0" smtClean="0"/>
              <a:t>or </a:t>
            </a:r>
            <a:r>
              <a:rPr lang="en-US" sz="2400" i="1" dirty="0" smtClean="0"/>
              <a:t>fraudulent. </a:t>
            </a:r>
            <a:r>
              <a:rPr lang="en-US" sz="2400" dirty="0" smtClean="0"/>
              <a:t> </a:t>
            </a:r>
          </a:p>
          <a:p>
            <a:pPr>
              <a:buNone/>
            </a:pPr>
            <a:r>
              <a:rPr lang="en-US" sz="2400" dirty="0" smtClean="0"/>
              <a:t>	</a:t>
            </a:r>
          </a:p>
          <a:p>
            <a:r>
              <a:rPr lang="en-US" sz="2400" dirty="0" smtClean="0"/>
              <a:t>A lawyer may not engage in conduct that is prejudicial to the administration of justice.</a:t>
            </a:r>
          </a:p>
          <a:p>
            <a:pPr>
              <a:buNone/>
            </a:pPr>
            <a:r>
              <a:rPr lang="en-US" sz="2400" dirty="0" smtClean="0"/>
              <a:t>	</a:t>
            </a:r>
          </a:p>
          <a:p>
            <a:r>
              <a:rPr lang="en-US" sz="2400" dirty="0" smtClean="0"/>
              <a:t>A lawyer may not engage in conduct involving dishonesty, fraud, deceit, or misrepresentation.</a:t>
            </a:r>
          </a:p>
          <a:p>
            <a:pPr>
              <a:buNone/>
            </a:pPr>
            <a:r>
              <a:rPr lang="en-US" sz="2400" dirty="0" smtClean="0"/>
              <a:t>	</a:t>
            </a:r>
          </a:p>
          <a:p>
            <a:r>
              <a:rPr lang="en-US" sz="2400" dirty="0" smtClean="0"/>
              <a:t>A lawyer is prohibited from engaging in conduct that adversely reflects a lawyer’s fitness to practice law.</a:t>
            </a:r>
          </a:p>
          <a:p>
            <a:endParaRPr lang="en-US" sz="2400"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7</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dirty="0" smtClean="0"/>
              <a:t>“OIG” – The Office of Inspector General</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4364" dirty="0" smtClean="0"/>
              <a:t>A. Statute Title 5 – Inspector General Act of 1978</a:t>
            </a:r>
            <a:br>
              <a:rPr lang="en-US" sz="4364" dirty="0" smtClean="0"/>
            </a:br>
            <a:endParaRPr lang="en-US" sz="4364" dirty="0" smtClean="0"/>
          </a:p>
          <a:p>
            <a:pPr>
              <a:buNone/>
            </a:pPr>
            <a:r>
              <a:rPr lang="en-US" sz="4364" dirty="0" smtClean="0"/>
              <a:t>B. Overview:  In brief, The IG Act of 1978, as amended, grants the OIG the administrative authority to</a:t>
            </a:r>
            <a:r>
              <a:rPr lang="en-US" sz="3636" dirty="0" smtClean="0"/>
              <a:t>:</a:t>
            </a:r>
          </a:p>
          <a:p>
            <a:pPr>
              <a:buNone/>
            </a:pPr>
            <a:r>
              <a:rPr lang="en-US" dirty="0" smtClean="0"/>
              <a:t> </a:t>
            </a:r>
          </a:p>
          <a:p>
            <a:pPr lvl="1"/>
            <a:r>
              <a:rPr lang="en-US" sz="3273" dirty="0" smtClean="0"/>
              <a:t>Receive full access to all records</a:t>
            </a:r>
          </a:p>
          <a:p>
            <a:pPr lvl="1"/>
            <a:r>
              <a:rPr lang="en-US" sz="3273" dirty="0" smtClean="0"/>
              <a:t>Determine audits, investigations, inspections</a:t>
            </a:r>
          </a:p>
          <a:p>
            <a:pPr lvl="1"/>
            <a:r>
              <a:rPr lang="en-US" sz="3273" dirty="0" smtClean="0"/>
              <a:t>Issue subpoenas for non-Federal records</a:t>
            </a:r>
          </a:p>
          <a:p>
            <a:pPr lvl="1"/>
            <a:r>
              <a:rPr lang="en-US" sz="3273" dirty="0" smtClean="0"/>
              <a:t>Report directly to the head of the Agency</a:t>
            </a:r>
          </a:p>
          <a:p>
            <a:pPr lvl="1"/>
            <a:r>
              <a:rPr lang="en-US" sz="3273" dirty="0" smtClean="0"/>
              <a:t>Receive complaints and refer matters to the United States Attorney General.</a:t>
            </a:r>
          </a:p>
          <a:p>
            <a:pPr lvl="1"/>
            <a:r>
              <a:rPr lang="en-US" sz="3273" dirty="0" smtClean="0"/>
              <a:t>Hire employees, experts, and consultants</a:t>
            </a:r>
          </a:p>
          <a:p>
            <a:pPr lvl="1"/>
            <a:r>
              <a:rPr lang="en-US" sz="3273" dirty="0" smtClean="0"/>
              <a:t>Obtain assistance from other agencies </a:t>
            </a:r>
          </a:p>
          <a:p>
            <a:pPr>
              <a:buNone/>
            </a:pPr>
            <a:r>
              <a:rPr lang="en-US" dirty="0" smtClean="0"/>
              <a:t> </a:t>
            </a:r>
          </a:p>
          <a:p>
            <a:pPr>
              <a:buNone/>
            </a:pPr>
            <a:r>
              <a:rPr lang="en-US" sz="4364" dirty="0" smtClean="0"/>
              <a:t>C. Investigations</a:t>
            </a:r>
          </a:p>
          <a:p>
            <a:endParaRPr lang="en-US"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8</a:t>
            </a:fld>
            <a:endParaRPr lang="en-US"/>
          </a:p>
        </p:txBody>
      </p:sp>
      <p:sp>
        <p:nvSpPr>
          <p:cNvPr id="7" name="Rectangle 6"/>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smtClean="0"/>
              <a:t>OWCP Claims Examiners</a:t>
            </a:r>
            <a:endParaRPr lang="en-US" sz="4000" b="1" dirty="0"/>
          </a:p>
        </p:txBody>
      </p:sp>
      <p:sp>
        <p:nvSpPr>
          <p:cNvPr id="3" name="Content Placeholder 2"/>
          <p:cNvSpPr>
            <a:spLocks noGrp="1"/>
          </p:cNvSpPr>
          <p:nvPr>
            <p:ph idx="1"/>
          </p:nvPr>
        </p:nvSpPr>
        <p:spPr/>
        <p:txBody>
          <a:bodyPr>
            <a:normAutofit/>
          </a:bodyPr>
          <a:lstStyle/>
          <a:p>
            <a:pPr lvl="0"/>
            <a:r>
              <a:rPr lang="en-US" sz="2400" dirty="0" smtClean="0"/>
              <a:t>Responsible for monitoring cases for indications of fraud  </a:t>
            </a:r>
          </a:p>
          <a:p>
            <a:pPr lvl="0">
              <a:buNone/>
            </a:pPr>
            <a:endParaRPr lang="en-US" sz="2400" dirty="0" smtClean="0"/>
          </a:p>
          <a:p>
            <a:pPr lvl="0"/>
            <a:r>
              <a:rPr lang="en-US" sz="2400" dirty="0" smtClean="0"/>
              <a:t>Determine whether to refer cases to OIG</a:t>
            </a:r>
          </a:p>
          <a:p>
            <a:pPr lvl="0"/>
            <a:endParaRPr lang="en-US" sz="2400" dirty="0" smtClean="0"/>
          </a:p>
          <a:p>
            <a:pPr lvl="0"/>
            <a:r>
              <a:rPr lang="en-US" sz="2400" dirty="0" smtClean="0"/>
              <a:t>Generates and mails Form CA-1032 (with attached EN-1032) to claimants</a:t>
            </a:r>
          </a:p>
          <a:p>
            <a:endParaRPr lang="en-US" sz="1800" dirty="0"/>
          </a:p>
        </p:txBody>
      </p:sp>
      <p:sp>
        <p:nvSpPr>
          <p:cNvPr id="4" name="Date Placeholder 3"/>
          <p:cNvSpPr>
            <a:spLocks noGrp="1"/>
          </p:cNvSpPr>
          <p:nvPr>
            <p:ph type="dt" sz="half" idx="10"/>
          </p:nvPr>
        </p:nvSpPr>
        <p:spPr/>
        <p:txBody>
          <a:bodyPr/>
          <a:lstStyle/>
          <a:p>
            <a:r>
              <a:rPr lang="en-US" smtClean="0"/>
              <a:t>October 2015</a:t>
            </a:r>
            <a:endParaRPr lang="en-US"/>
          </a:p>
        </p:txBody>
      </p:sp>
      <p:sp>
        <p:nvSpPr>
          <p:cNvPr id="5" name="Footer Placeholder 4"/>
          <p:cNvSpPr>
            <a:spLocks noGrp="1"/>
          </p:cNvSpPr>
          <p:nvPr>
            <p:ph type="ftr" sz="quarter" idx="11"/>
          </p:nvPr>
        </p:nvSpPr>
        <p:spPr/>
        <p:txBody>
          <a:bodyPr/>
          <a:lstStyle/>
          <a:p>
            <a:r>
              <a:rPr lang="en-US" smtClean="0"/>
              <a:t>Fraud - (or the “F” word) </a:t>
            </a:r>
            <a:endParaRPr lang="en-US"/>
          </a:p>
        </p:txBody>
      </p:sp>
      <p:sp>
        <p:nvSpPr>
          <p:cNvPr id="6" name="Slide Number Placeholder 5"/>
          <p:cNvSpPr>
            <a:spLocks noGrp="1"/>
          </p:cNvSpPr>
          <p:nvPr>
            <p:ph type="sldNum" sz="quarter" idx="12"/>
          </p:nvPr>
        </p:nvSpPr>
        <p:spPr/>
        <p:txBody>
          <a:bodyPr/>
          <a:lstStyle/>
          <a:p>
            <a:fld id="{5F5367F7-5487-A046-B746-B3285936C291}" type="slidenum">
              <a:rPr lang="en-US" smtClean="0"/>
              <a:pPr/>
              <a:t>9</a:t>
            </a:fld>
            <a:endParaRPr lang="en-US"/>
          </a:p>
        </p:txBody>
      </p:sp>
      <p:pic>
        <p:nvPicPr>
          <p:cNvPr id="7" name="Picture 6"/>
          <p:cNvPicPr>
            <a:picLocks noChangeAspect="1"/>
          </p:cNvPicPr>
          <p:nvPr/>
        </p:nvPicPr>
        <p:blipFill>
          <a:blip r:embed="rId2"/>
          <a:stretch>
            <a:fillRect/>
          </a:stretch>
        </p:blipFill>
        <p:spPr>
          <a:xfrm>
            <a:off x="3581400" y="4038600"/>
            <a:ext cx="1966913" cy="1966913"/>
          </a:xfrm>
          <a:prstGeom prst="rect">
            <a:avLst/>
          </a:prstGeom>
        </p:spPr>
      </p:pic>
      <p:sp>
        <p:nvSpPr>
          <p:cNvPr id="8" name="Rectangle 7"/>
          <p:cNvSpPr/>
          <p:nvPr/>
        </p:nvSpPr>
        <p:spPr>
          <a:xfrm>
            <a:off x="152400" y="152400"/>
            <a:ext cx="8839200" cy="6203950"/>
          </a:xfrm>
          <a:prstGeom prst="rect">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7841</TotalTime>
  <Words>1367</Words>
  <Application>Microsoft Office PowerPoint</Application>
  <PresentationFormat>On-screen Show (4:3)</PresentationFormat>
  <Paragraphs>310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Fraud - (or the “F” word) </vt:lpstr>
      <vt:lpstr>Alan J Shapiro www.injuredfederalworker.com </vt:lpstr>
      <vt:lpstr>Table of Contents</vt:lpstr>
      <vt:lpstr>Fraud - Definitions</vt:lpstr>
      <vt:lpstr>Statute</vt:lpstr>
      <vt:lpstr>Penalties</vt:lpstr>
      <vt:lpstr>Ethical Rule </vt:lpstr>
      <vt:lpstr>“OIG” – The Office of Inspector General </vt:lpstr>
      <vt:lpstr>OWCP Claims Examiners</vt:lpstr>
      <vt:lpstr>Investigatory Process</vt:lpstr>
      <vt:lpstr> Subpoena (despite no litigation pending):  </vt:lpstr>
      <vt:lpstr>Red Flags </vt:lpstr>
      <vt:lpstr>HIPPA </vt:lpstr>
      <vt:lpstr>Zeelander Uber Alles</vt:lpstr>
      <vt:lpstr>C F.S. and U.S. Postal Service - 112 LRP 48519 (2012)</vt:lpstr>
      <vt:lpstr>C F.S. and U.S. Postal Service - 112 LRP 48519 (2012)</vt:lpstr>
      <vt:lpstr>C F.S. and U.S. Postal Service - 112 LRP 48519 (2012)</vt:lpstr>
      <vt:lpstr>C F.S. and U.S. Postal Service - 112 LRP 48519 (2012)</vt:lpstr>
      <vt:lpstr>2015 ECAB “Fraud” Case Studies  </vt:lpstr>
      <vt:lpstr>PowerPoint Presentation</vt:lpstr>
      <vt:lpstr>PowerPoint Presentation</vt:lpstr>
      <vt:lpstr>PowerPoint Presentation</vt:lpstr>
      <vt:lpstr>PowerPoint Presentation</vt:lpstr>
      <vt:lpstr>Cases of Interest </vt:lpstr>
      <vt:lpstr>PowerPoint Presentation</vt:lpstr>
      <vt:lpstr>PowerPoint Presentation</vt:lpstr>
      <vt:lpstr>PowerPoint Presentation</vt:lpstr>
      <vt:lpstr>PowerPoint Presentation</vt:lpstr>
    </vt:vector>
  </TitlesOfParts>
  <Manager/>
  <Company>Columbia College Chicago</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dc:title>
  <dc:subject/>
  <dc:creator>Samuel Shapiro</dc:creator>
  <cp:keywords/>
  <dc:description/>
  <cp:lastModifiedBy>Marjorie Shapiro</cp:lastModifiedBy>
  <cp:revision>76</cp:revision>
  <dcterms:created xsi:type="dcterms:W3CDTF">2015-09-08T23:06:10Z</dcterms:created>
  <dcterms:modified xsi:type="dcterms:W3CDTF">2015-11-20T14:45:15Z</dcterms:modified>
  <cp:category/>
</cp:coreProperties>
</file>